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7"/>
  </p:notesMasterIdLst>
  <p:sldIdLst>
    <p:sldId id="257" r:id="rId2"/>
    <p:sldId id="258" r:id="rId3"/>
    <p:sldId id="259" r:id="rId4"/>
    <p:sldId id="260" r:id="rId5"/>
    <p:sldId id="261" r:id="rId6"/>
    <p:sldId id="262" r:id="rId7"/>
    <p:sldId id="263" r:id="rId8"/>
    <p:sldId id="264" r:id="rId9"/>
    <p:sldId id="265" r:id="rId10"/>
    <p:sldId id="266" r:id="rId11"/>
    <p:sldId id="267" r:id="rId12"/>
    <p:sldId id="321" r:id="rId13"/>
    <p:sldId id="322" r:id="rId14"/>
    <p:sldId id="270" r:id="rId15"/>
    <p:sldId id="286" r:id="rId16"/>
    <p:sldId id="272" r:id="rId17"/>
    <p:sldId id="273" r:id="rId18"/>
    <p:sldId id="274" r:id="rId19"/>
    <p:sldId id="275" r:id="rId20"/>
    <p:sldId id="287" r:id="rId21"/>
    <p:sldId id="277" r:id="rId22"/>
    <p:sldId id="278" r:id="rId23"/>
    <p:sldId id="279" r:id="rId24"/>
    <p:sldId id="280" r:id="rId25"/>
    <p:sldId id="281" r:id="rId26"/>
    <p:sldId id="282" r:id="rId27"/>
    <p:sldId id="283" r:id="rId28"/>
    <p:sldId id="284" r:id="rId29"/>
    <p:sldId id="285" r:id="rId30"/>
    <p:sldId id="288" r:id="rId31"/>
    <p:sldId id="289" r:id="rId32"/>
    <p:sldId id="290" r:id="rId33"/>
    <p:sldId id="291" r:id="rId34"/>
    <p:sldId id="292" r:id="rId35"/>
    <p:sldId id="293" r:id="rId36"/>
    <p:sldId id="294" r:id="rId37"/>
    <p:sldId id="300" r:id="rId38"/>
    <p:sldId id="295" r:id="rId39"/>
    <p:sldId id="296" r:id="rId40"/>
    <p:sldId id="297" r:id="rId41"/>
    <p:sldId id="301" r:id="rId42"/>
    <p:sldId id="298" r:id="rId43"/>
    <p:sldId id="304" r:id="rId44"/>
    <p:sldId id="299" r:id="rId45"/>
    <p:sldId id="302" r:id="rId46"/>
    <p:sldId id="303" r:id="rId47"/>
    <p:sldId id="305" r:id="rId48"/>
    <p:sldId id="310" r:id="rId49"/>
    <p:sldId id="311" r:id="rId50"/>
    <p:sldId id="306" r:id="rId51"/>
    <p:sldId id="307" r:id="rId52"/>
    <p:sldId id="325" r:id="rId53"/>
    <p:sldId id="324" r:id="rId54"/>
    <p:sldId id="323" r:id="rId55"/>
    <p:sldId id="308" r:id="rId56"/>
    <p:sldId id="309" r:id="rId57"/>
    <p:sldId id="314" r:id="rId58"/>
    <p:sldId id="312" r:id="rId59"/>
    <p:sldId id="317" r:id="rId60"/>
    <p:sldId id="313" r:id="rId61"/>
    <p:sldId id="315" r:id="rId62"/>
    <p:sldId id="316" r:id="rId63"/>
    <p:sldId id="318" r:id="rId64"/>
    <p:sldId id="319" r:id="rId65"/>
    <p:sldId id="320" r:id="rId6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735" autoAdjust="0"/>
    <p:restoredTop sz="94660"/>
  </p:normalViewPr>
  <p:slideViewPr>
    <p:cSldViewPr snapToGrid="0">
      <p:cViewPr varScale="1">
        <p:scale>
          <a:sx n="153" d="100"/>
          <a:sy n="153" d="100"/>
        </p:scale>
        <p:origin x="116" y="42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C377BE9-90C6-4500-83AB-D1115283C7CA}" type="datetimeFigureOut">
              <a:rPr lang="en-US" smtClean="0"/>
              <a:t>8/30/2018</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95AFD3B-7262-4C82-A77E-B6136829ADDF}" type="slidenum">
              <a:rPr lang="en-US" smtClean="0"/>
              <a:t>‹#›</a:t>
            </a:fld>
            <a:endParaRPr lang="en-US"/>
          </a:p>
        </p:txBody>
      </p:sp>
    </p:spTree>
    <p:extLst>
      <p:ext uri="{BB962C8B-B14F-4D97-AF65-F5344CB8AC3E}">
        <p14:creationId xmlns:p14="http://schemas.microsoft.com/office/powerpoint/2010/main" val="35891320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07C4B25-52BA-4522-A78D-29F9C9E7A1BF}" type="slidenum">
              <a:rPr lang="en-US" smtClean="0"/>
              <a:pPr/>
              <a:t>41</a:t>
            </a:fld>
            <a:endParaRPr lang="en-US"/>
          </a:p>
        </p:txBody>
      </p:sp>
    </p:spTree>
    <p:extLst>
      <p:ext uri="{BB962C8B-B14F-4D97-AF65-F5344CB8AC3E}">
        <p14:creationId xmlns:p14="http://schemas.microsoft.com/office/powerpoint/2010/main" val="1158797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DE3BE75-65B3-4B32-B9A4-5D48ACE98394}" type="datetimeFigureOut">
              <a:rPr lang="en-US" smtClean="0">
                <a:solidFill>
                  <a:prstClr val="black">
                    <a:tint val="75000"/>
                  </a:prstClr>
                </a:solidFill>
              </a:rPr>
              <a:pPr/>
              <a:t>8/30/2018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790FFDE-3D11-4B22-A541-8E5788CE95D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677882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DE3BE75-65B3-4B32-B9A4-5D48ACE98394}" type="datetimeFigureOut">
              <a:rPr lang="en-US" smtClean="0">
                <a:solidFill>
                  <a:prstClr val="black">
                    <a:tint val="75000"/>
                  </a:prstClr>
                </a:solidFill>
              </a:rPr>
              <a:pPr/>
              <a:t>8/30/2018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790FFDE-3D11-4B22-A541-8E5788CE95D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5560391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DE3BE75-65B3-4B32-B9A4-5D48ACE98394}" type="datetimeFigureOut">
              <a:rPr lang="en-US" smtClean="0">
                <a:solidFill>
                  <a:prstClr val="black">
                    <a:tint val="75000"/>
                  </a:prstClr>
                </a:solidFill>
              </a:rPr>
              <a:pPr/>
              <a:t>8/30/2018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790FFDE-3D11-4B22-A541-8E5788CE95D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2181872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DE3BE75-65B3-4B32-B9A4-5D48ACE98394}" type="datetimeFigureOut">
              <a:rPr lang="en-US" smtClean="0">
                <a:solidFill>
                  <a:prstClr val="black">
                    <a:tint val="75000"/>
                  </a:prstClr>
                </a:solidFill>
              </a:rPr>
              <a:pPr/>
              <a:t>8/30/2018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790FFDE-3D11-4B22-A541-8E5788CE95D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253067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DE3BE75-65B3-4B32-B9A4-5D48ACE98394}" type="datetimeFigureOut">
              <a:rPr lang="en-US" smtClean="0">
                <a:solidFill>
                  <a:prstClr val="black">
                    <a:tint val="75000"/>
                  </a:prstClr>
                </a:solidFill>
              </a:rPr>
              <a:pPr/>
              <a:t>8/30/2018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790FFDE-3D11-4B22-A541-8E5788CE95D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825859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DE3BE75-65B3-4B32-B9A4-5D48ACE98394}" type="datetimeFigureOut">
              <a:rPr lang="en-US" smtClean="0">
                <a:solidFill>
                  <a:prstClr val="black">
                    <a:tint val="75000"/>
                  </a:prstClr>
                </a:solidFill>
              </a:rPr>
              <a:pPr/>
              <a:t>8/30/2018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B790FFDE-3D11-4B22-A541-8E5788CE95D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079527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DE3BE75-65B3-4B32-B9A4-5D48ACE98394}" type="datetimeFigureOut">
              <a:rPr lang="en-US" smtClean="0">
                <a:solidFill>
                  <a:prstClr val="black">
                    <a:tint val="75000"/>
                  </a:prstClr>
                </a:solidFill>
              </a:rPr>
              <a:pPr/>
              <a:t>8/30/2018</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B790FFDE-3D11-4B22-A541-8E5788CE95D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732628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DE3BE75-65B3-4B32-B9A4-5D48ACE98394}" type="datetimeFigureOut">
              <a:rPr lang="en-US" smtClean="0">
                <a:solidFill>
                  <a:prstClr val="black">
                    <a:tint val="75000"/>
                  </a:prstClr>
                </a:solidFill>
              </a:rPr>
              <a:pPr/>
              <a:t>8/30/2018</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B790FFDE-3D11-4B22-A541-8E5788CE95D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8670177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E3BE75-65B3-4B32-B9A4-5D48ACE98394}" type="datetimeFigureOut">
              <a:rPr lang="en-US" smtClean="0">
                <a:solidFill>
                  <a:prstClr val="black">
                    <a:tint val="75000"/>
                  </a:prstClr>
                </a:solidFill>
              </a:rPr>
              <a:pPr/>
              <a:t>8/30/2018</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B790FFDE-3D11-4B22-A541-8E5788CE95D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492118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E3BE75-65B3-4B32-B9A4-5D48ACE98394}" type="datetimeFigureOut">
              <a:rPr lang="en-US" smtClean="0">
                <a:solidFill>
                  <a:prstClr val="black">
                    <a:tint val="75000"/>
                  </a:prstClr>
                </a:solidFill>
              </a:rPr>
              <a:pPr/>
              <a:t>8/30/2018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B790FFDE-3D11-4B22-A541-8E5788CE95D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280933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E3BE75-65B3-4B32-B9A4-5D48ACE98394}" type="datetimeFigureOut">
              <a:rPr lang="en-US" smtClean="0">
                <a:solidFill>
                  <a:prstClr val="black">
                    <a:tint val="75000"/>
                  </a:prstClr>
                </a:solidFill>
              </a:rPr>
              <a:pPr/>
              <a:t>8/30/2018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B790FFDE-3D11-4B22-A541-8E5788CE95D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1874412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tx1"/>
            </a:gs>
            <a:gs pos="100000">
              <a:srgbClr val="00007F"/>
            </a:gs>
          </a:gsLst>
          <a:lin ang="189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E3BE75-65B3-4B32-B9A4-5D48ACE98394}" type="datetimeFigureOut">
              <a:rPr lang="en-US" smtClean="0">
                <a:solidFill>
                  <a:prstClr val="black">
                    <a:tint val="75000"/>
                  </a:prstClr>
                </a:solidFill>
              </a:rPr>
              <a:pPr/>
              <a:t>8/30/2018</a:t>
            </a:fld>
            <a:endParaRPr lang="en-US" dirty="0">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90FFDE-3D11-4B22-A541-8E5788CE95D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8910731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337319"/>
            <a:ext cx="10972800" cy="1143000"/>
          </a:xfrm>
        </p:spPr>
        <p:txBody>
          <a:bodyPr/>
          <a:lstStyle/>
          <a:p>
            <a:r>
              <a:rPr lang="en-US" dirty="0">
                <a:solidFill>
                  <a:srgbClr val="FFC000"/>
                </a:solidFill>
              </a:rPr>
              <a:t>WAS SOMETHING IN THE FRUIT?</a:t>
            </a:r>
          </a:p>
        </p:txBody>
      </p:sp>
      <p:sp>
        <p:nvSpPr>
          <p:cNvPr id="3" name="Content Placeholder 2"/>
          <p:cNvSpPr>
            <a:spLocks noGrp="1"/>
          </p:cNvSpPr>
          <p:nvPr>
            <p:ph idx="1"/>
          </p:nvPr>
        </p:nvSpPr>
        <p:spPr>
          <a:xfrm>
            <a:off x="609600" y="3599935"/>
            <a:ext cx="10972800" cy="2526229"/>
          </a:xfrm>
        </p:spPr>
        <p:txBody>
          <a:bodyPr anchor="ctr"/>
          <a:lstStyle/>
          <a:p>
            <a:pPr marL="0" indent="0" algn="ctr">
              <a:buNone/>
            </a:pPr>
            <a:r>
              <a:rPr lang="en-US" dirty="0">
                <a:solidFill>
                  <a:srgbClr val="FFFF00"/>
                </a:solidFill>
              </a:rPr>
              <a:t>Robert </a:t>
            </a:r>
            <a:r>
              <a:rPr lang="en-US" dirty="0" err="1">
                <a:solidFill>
                  <a:srgbClr val="FFFF00"/>
                </a:solidFill>
              </a:rPr>
              <a:t>Melashenko</a:t>
            </a:r>
            <a:r>
              <a:rPr lang="en-US" dirty="0">
                <a:solidFill>
                  <a:srgbClr val="FFFF00"/>
                </a:solidFill>
              </a:rPr>
              <a:t> MD</a:t>
            </a:r>
          </a:p>
        </p:txBody>
      </p:sp>
    </p:spTree>
    <p:extLst>
      <p:ext uri="{BB962C8B-B14F-4D97-AF65-F5344CB8AC3E}">
        <p14:creationId xmlns:p14="http://schemas.microsoft.com/office/powerpoint/2010/main" val="208520079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2366962"/>
          </a:xfrm>
        </p:spPr>
        <p:txBody>
          <a:bodyPr>
            <a:normAutofit/>
          </a:bodyPr>
          <a:lstStyle/>
          <a:p>
            <a:pPr algn="l"/>
            <a:r>
              <a:rPr lang="en-US" sz="2400" dirty="0">
                <a:solidFill>
                  <a:srgbClr val="FFC000"/>
                </a:solidFill>
              </a:rPr>
              <a:t>A compassionate God gave no severe test, no strong temptation that would tax human endurance beyond the power to resist. </a:t>
            </a:r>
            <a:r>
              <a:rPr lang="en-US" sz="2400" u="sng" dirty="0">
                <a:solidFill>
                  <a:srgbClr val="FFC000"/>
                </a:solidFill>
              </a:rPr>
              <a:t>The fruit itself was harmless</a:t>
            </a:r>
            <a:r>
              <a:rPr lang="en-US" sz="2400" dirty="0">
                <a:solidFill>
                  <a:srgbClr val="FFC000"/>
                </a:solidFill>
              </a:rPr>
              <a:t>. If God had not forbidden Adam and Eve to partake of the fruit of the tree of knowledge, their action in taking it would not have been sinful. </a:t>
            </a:r>
            <a:r>
              <a:rPr lang="en-US" sz="2400" u="sng" dirty="0">
                <a:solidFill>
                  <a:srgbClr val="FFC000"/>
                </a:solidFill>
              </a:rPr>
              <a:t>Up to the moment of God's prohibition, Adam might have eaten of the fruit of that tree without realizing any harm. But after God had said, Thou shalt not eat, the act became a crime of great magnitude</a:t>
            </a:r>
            <a:r>
              <a:rPr lang="en-US" sz="2400" dirty="0" smtClean="0">
                <a:solidFill>
                  <a:srgbClr val="FFC000"/>
                </a:solidFill>
              </a:rPr>
              <a:t>.</a:t>
            </a:r>
            <a:endParaRPr lang="en-US" sz="2400" dirty="0"/>
          </a:p>
        </p:txBody>
      </p:sp>
      <p:sp>
        <p:nvSpPr>
          <p:cNvPr id="3" name="Content Placeholder 2"/>
          <p:cNvSpPr>
            <a:spLocks noGrp="1"/>
          </p:cNvSpPr>
          <p:nvPr>
            <p:ph idx="1"/>
          </p:nvPr>
        </p:nvSpPr>
        <p:spPr>
          <a:xfrm>
            <a:off x="609600" y="3039533"/>
            <a:ext cx="10972800" cy="3352800"/>
          </a:xfrm>
        </p:spPr>
        <p:txBody>
          <a:bodyPr>
            <a:normAutofit/>
          </a:bodyPr>
          <a:lstStyle/>
          <a:p>
            <a:pPr marL="0" indent="0">
              <a:buNone/>
            </a:pPr>
            <a:r>
              <a:rPr lang="en-US" sz="2800" dirty="0">
                <a:solidFill>
                  <a:srgbClr val="FFFF00"/>
                </a:solidFill>
              </a:rPr>
              <a:t>If I had not come and spoken to them, they had not had sin: but now they have no cloak for their sin</a:t>
            </a:r>
            <a:r>
              <a:rPr lang="en-US" sz="2800" dirty="0" smtClean="0">
                <a:solidFill>
                  <a:srgbClr val="FFFF00"/>
                </a:solidFill>
              </a:rPr>
              <a:t>.</a:t>
            </a:r>
            <a:r>
              <a:rPr lang="en-US" sz="2800" dirty="0">
                <a:solidFill>
                  <a:srgbClr val="FFFF00"/>
                </a:solidFill>
              </a:rPr>
              <a:t> </a:t>
            </a:r>
          </a:p>
          <a:p>
            <a:pPr marL="0" indent="0">
              <a:buNone/>
            </a:pPr>
            <a:r>
              <a:rPr lang="en-US" sz="2800" dirty="0" smtClean="0">
                <a:solidFill>
                  <a:srgbClr val="92D050"/>
                </a:solidFill>
              </a:rPr>
              <a:t>								(</a:t>
            </a:r>
            <a:r>
              <a:rPr lang="en-US" sz="2800" dirty="0">
                <a:solidFill>
                  <a:srgbClr val="92D050"/>
                </a:solidFill>
              </a:rPr>
              <a:t>John 15:22 AKJV</a:t>
            </a:r>
            <a:r>
              <a:rPr lang="en-US" sz="2800" dirty="0" smtClean="0">
                <a:solidFill>
                  <a:srgbClr val="92D050"/>
                </a:solidFill>
              </a:rPr>
              <a:t>)</a:t>
            </a:r>
          </a:p>
          <a:p>
            <a:pPr marL="0" indent="0">
              <a:buNone/>
            </a:pPr>
            <a:endParaRPr lang="en-US" sz="2800" dirty="0">
              <a:solidFill>
                <a:srgbClr val="92D050"/>
              </a:solidFill>
            </a:endParaRPr>
          </a:p>
          <a:p>
            <a:pPr marL="0" indent="0">
              <a:buNone/>
            </a:pPr>
            <a:r>
              <a:rPr lang="en-US" sz="2800" dirty="0">
                <a:solidFill>
                  <a:srgbClr val="FFFF00"/>
                </a:solidFill>
              </a:rPr>
              <a:t>It would have been unworthy of man as an intelligent being, and would have sustained Satan's charge of </a:t>
            </a:r>
            <a:r>
              <a:rPr lang="en-US" sz="2800" u="sng" dirty="0">
                <a:solidFill>
                  <a:srgbClr val="FFFF00"/>
                </a:solidFill>
              </a:rPr>
              <a:t>God's arbitrary rule</a:t>
            </a:r>
            <a:r>
              <a:rPr lang="en-US" sz="2800" dirty="0">
                <a:solidFill>
                  <a:srgbClr val="FFFF00"/>
                </a:solidFill>
              </a:rPr>
              <a:t>. </a:t>
            </a:r>
            <a:r>
              <a:rPr lang="en-US" sz="2800" dirty="0" smtClean="0">
                <a:solidFill>
                  <a:srgbClr val="FFFF00"/>
                </a:solidFill>
              </a:rPr>
              <a:t>          </a:t>
            </a:r>
            <a:r>
              <a:rPr lang="en-US" sz="2800" dirty="0">
                <a:solidFill>
                  <a:srgbClr val="92D050"/>
                </a:solidFill>
              </a:rPr>
              <a:t>{CC 13.3}</a:t>
            </a:r>
          </a:p>
          <a:p>
            <a:pPr marL="0" indent="0">
              <a:buNone/>
            </a:pPr>
            <a:endParaRPr lang="en-US" sz="2800" dirty="0">
              <a:solidFill>
                <a:srgbClr val="92D050"/>
              </a:solidFill>
            </a:endParaRPr>
          </a:p>
          <a:p>
            <a:endParaRPr lang="en-US" sz="2800" dirty="0"/>
          </a:p>
        </p:txBody>
      </p:sp>
    </p:spTree>
    <p:extLst>
      <p:ext uri="{BB962C8B-B14F-4D97-AF65-F5344CB8AC3E}">
        <p14:creationId xmlns:p14="http://schemas.microsoft.com/office/powerpoint/2010/main" val="83200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64571"/>
            <a:ext cx="10972800" cy="1143000"/>
          </a:xfrm>
        </p:spPr>
        <p:txBody>
          <a:bodyPr>
            <a:normAutofit/>
          </a:bodyPr>
          <a:lstStyle/>
          <a:p>
            <a:r>
              <a:rPr lang="en-US" sz="3600" dirty="0">
                <a:solidFill>
                  <a:srgbClr val="FFC000"/>
                </a:solidFill>
              </a:rPr>
              <a:t>But EGW also says</a:t>
            </a:r>
            <a:r>
              <a:rPr lang="en-US" sz="3600" dirty="0" smtClean="0">
                <a:solidFill>
                  <a:srgbClr val="FFC000"/>
                </a:solidFill>
              </a:rPr>
              <a:t>:</a:t>
            </a:r>
            <a:endParaRPr lang="en-US" sz="3600" dirty="0"/>
          </a:p>
        </p:txBody>
      </p:sp>
      <p:sp>
        <p:nvSpPr>
          <p:cNvPr id="3" name="Content Placeholder 2"/>
          <p:cNvSpPr>
            <a:spLocks noGrp="1"/>
          </p:cNvSpPr>
          <p:nvPr>
            <p:ph idx="1"/>
          </p:nvPr>
        </p:nvSpPr>
        <p:spPr>
          <a:xfrm>
            <a:off x="609600" y="1109134"/>
            <a:ext cx="10972800" cy="5257800"/>
          </a:xfrm>
        </p:spPr>
        <p:txBody>
          <a:bodyPr>
            <a:normAutofit/>
          </a:bodyPr>
          <a:lstStyle/>
          <a:p>
            <a:pPr marL="0" indent="0">
              <a:buNone/>
            </a:pPr>
            <a:r>
              <a:rPr lang="en-US" sz="2400" dirty="0">
                <a:solidFill>
                  <a:srgbClr val="FFFF00"/>
                </a:solidFill>
              </a:rPr>
              <a:t>Remedies That Cleanse the System.--</a:t>
            </a:r>
            <a:r>
              <a:rPr lang="en-US" sz="2400" u="sng" dirty="0">
                <a:solidFill>
                  <a:srgbClr val="FFFF00"/>
                </a:solidFill>
              </a:rPr>
              <a:t>Christ never planted the </a:t>
            </a:r>
            <a:r>
              <a:rPr lang="en-US" sz="2400" b="1" u="sng" dirty="0">
                <a:solidFill>
                  <a:srgbClr val="FFFF00"/>
                </a:solidFill>
              </a:rPr>
              <a:t>seeds of death</a:t>
            </a:r>
            <a:r>
              <a:rPr lang="en-US" sz="2400" u="sng" dirty="0">
                <a:solidFill>
                  <a:srgbClr val="FFFF00"/>
                </a:solidFill>
              </a:rPr>
              <a:t> in the system</a:t>
            </a:r>
            <a:r>
              <a:rPr lang="en-US" sz="2400" u="sng" dirty="0" smtClean="0">
                <a:solidFill>
                  <a:srgbClr val="FFFF00"/>
                </a:solidFill>
              </a:rPr>
              <a:t>.  </a:t>
            </a:r>
            <a:r>
              <a:rPr lang="en-US" sz="2400" u="sng" dirty="0">
                <a:solidFill>
                  <a:srgbClr val="FFFF00"/>
                </a:solidFill>
              </a:rPr>
              <a:t>Satan planted these seeds when he tempted Adam to eat of the tree of knowledge which meant disobedience to God</a:t>
            </a:r>
            <a:r>
              <a:rPr lang="en-US" sz="2400" u="sng" dirty="0" smtClean="0">
                <a:solidFill>
                  <a:srgbClr val="FFFF00"/>
                </a:solidFill>
              </a:rPr>
              <a:t>. </a:t>
            </a:r>
            <a:r>
              <a:rPr lang="en-US" sz="2400" dirty="0" smtClean="0">
                <a:solidFill>
                  <a:srgbClr val="FFFF00"/>
                </a:solidFill>
              </a:rPr>
              <a:t> </a:t>
            </a:r>
            <a:r>
              <a:rPr lang="en-US" sz="2400" dirty="0">
                <a:solidFill>
                  <a:srgbClr val="FFFF00"/>
                </a:solidFill>
              </a:rPr>
              <a:t>Not one noxious plant was placed in the Lord's great garden, but after Adam and Eve sinned, poisonous herbs sprang up. In the parable of the sower the question was asked the master, "Didst not thou sow good seed in thy field? from whence then hath it tares?" </a:t>
            </a:r>
            <a:r>
              <a:rPr lang="en-US" sz="2400" dirty="0" smtClean="0">
                <a:solidFill>
                  <a:srgbClr val="FFFF00"/>
                </a:solidFill>
              </a:rPr>
              <a:t> The </a:t>
            </a:r>
            <a:r>
              <a:rPr lang="en-US" sz="2400" dirty="0">
                <a:solidFill>
                  <a:srgbClr val="FFFF00"/>
                </a:solidFill>
              </a:rPr>
              <a:t>master answered, "An enemy hath done this" </a:t>
            </a:r>
            <a:r>
              <a:rPr lang="en-US" sz="2400" dirty="0">
                <a:solidFill>
                  <a:srgbClr val="92D050"/>
                </a:solidFill>
              </a:rPr>
              <a:t>(Matt. 13:27, 28</a:t>
            </a:r>
            <a:r>
              <a:rPr lang="en-US" sz="2400" dirty="0" smtClean="0">
                <a:solidFill>
                  <a:srgbClr val="92D050"/>
                </a:solidFill>
              </a:rPr>
              <a:t>)</a:t>
            </a:r>
            <a:r>
              <a:rPr lang="en-US" sz="2400" dirty="0" smtClean="0">
                <a:solidFill>
                  <a:srgbClr val="FFFF00"/>
                </a:solidFill>
              </a:rPr>
              <a:t>. </a:t>
            </a:r>
            <a:r>
              <a:rPr lang="en-US" sz="2400" dirty="0" smtClean="0">
                <a:solidFill>
                  <a:srgbClr val="92D050"/>
                </a:solidFill>
              </a:rPr>
              <a:t> </a:t>
            </a:r>
            <a:r>
              <a:rPr lang="en-US" sz="2400" u="sng" dirty="0">
                <a:solidFill>
                  <a:srgbClr val="FFFF00"/>
                </a:solidFill>
              </a:rPr>
              <a:t>All tares are</a:t>
            </a:r>
            <a:r>
              <a:rPr lang="en-US" sz="2400" dirty="0">
                <a:solidFill>
                  <a:srgbClr val="FFFF00"/>
                </a:solidFill>
              </a:rPr>
              <a:t> </a:t>
            </a:r>
            <a:r>
              <a:rPr lang="en-US" sz="2400" u="sng" dirty="0">
                <a:solidFill>
                  <a:srgbClr val="FFFF00"/>
                </a:solidFill>
              </a:rPr>
              <a:t>sown by the evil one</a:t>
            </a:r>
            <a:r>
              <a:rPr lang="en-US" sz="2400" dirty="0" smtClean="0">
                <a:solidFill>
                  <a:srgbClr val="FFFF00"/>
                </a:solidFill>
              </a:rPr>
              <a:t>.  </a:t>
            </a:r>
            <a:r>
              <a:rPr lang="en-US" sz="2400" dirty="0">
                <a:solidFill>
                  <a:srgbClr val="FFFF00"/>
                </a:solidFill>
              </a:rPr>
              <a:t>Every noxious herb is of his sowing, </a:t>
            </a:r>
            <a:r>
              <a:rPr lang="en-US" sz="2400" u="sng" dirty="0">
                <a:solidFill>
                  <a:srgbClr val="FFFF00"/>
                </a:solidFill>
              </a:rPr>
              <a:t>and by his ingenious methods of amalgamation he has corrupted the earth with tares.</a:t>
            </a:r>
            <a:r>
              <a:rPr lang="en-US" sz="2400" dirty="0">
                <a:solidFill>
                  <a:srgbClr val="FFFF00"/>
                </a:solidFill>
              </a:rPr>
              <a:t>  </a:t>
            </a:r>
            <a:r>
              <a:rPr lang="en-US" sz="2400" dirty="0" smtClean="0">
                <a:solidFill>
                  <a:srgbClr val="FFFF00"/>
                </a:solidFill>
              </a:rPr>
              <a:t>                                                                                       </a:t>
            </a:r>
            <a:r>
              <a:rPr lang="en-US" sz="2400" dirty="0" smtClean="0">
                <a:solidFill>
                  <a:srgbClr val="92D050"/>
                </a:solidFill>
              </a:rPr>
              <a:t>{</a:t>
            </a:r>
            <a:r>
              <a:rPr lang="en-US" sz="2400" dirty="0">
                <a:solidFill>
                  <a:srgbClr val="92D050"/>
                </a:solidFill>
              </a:rPr>
              <a:t>2SM 288.2</a:t>
            </a:r>
            <a:r>
              <a:rPr lang="en-US" sz="2400" dirty="0" smtClean="0">
                <a:solidFill>
                  <a:srgbClr val="92D050"/>
                </a:solidFill>
              </a:rPr>
              <a:t>}</a:t>
            </a:r>
          </a:p>
          <a:p>
            <a:pPr marL="0" indent="0">
              <a:buNone/>
            </a:pPr>
            <a:endParaRPr lang="en-US" sz="2400" dirty="0" smtClean="0">
              <a:solidFill>
                <a:srgbClr val="92D050"/>
              </a:solidFill>
            </a:endParaRPr>
          </a:p>
          <a:p>
            <a:pPr marL="0" indent="0">
              <a:buNone/>
            </a:pPr>
            <a:r>
              <a:rPr lang="en-US" sz="2400" dirty="0">
                <a:solidFill>
                  <a:srgbClr val="FFFF00"/>
                </a:solidFill>
              </a:rPr>
              <a:t>Because of man's sin, the earth was cursed. </a:t>
            </a:r>
            <a:r>
              <a:rPr lang="en-US" sz="2400" u="sng" dirty="0">
                <a:solidFill>
                  <a:srgbClr val="FFFF00"/>
                </a:solidFill>
              </a:rPr>
              <a:t>This was not an arbitrary curse, but God merely stated the inevitable consequence of Adam's sin</a:t>
            </a:r>
            <a:r>
              <a:rPr lang="en-US" sz="2400" dirty="0" smtClean="0">
                <a:solidFill>
                  <a:srgbClr val="FFFF00"/>
                </a:solidFill>
              </a:rPr>
              <a:t>. 					</a:t>
            </a:r>
            <a:r>
              <a:rPr lang="en-US" sz="2400" dirty="0" smtClean="0">
                <a:solidFill>
                  <a:srgbClr val="92D050"/>
                </a:solidFill>
              </a:rPr>
              <a:t> 						{</a:t>
            </a:r>
            <a:r>
              <a:rPr lang="en-US" sz="2400" dirty="0">
                <a:solidFill>
                  <a:srgbClr val="92D050"/>
                </a:solidFill>
              </a:rPr>
              <a:t>June 22, 1899 EJW, PTUK 389.5}</a:t>
            </a:r>
            <a:r>
              <a:rPr lang="en-US" sz="2400" dirty="0">
                <a:solidFill>
                  <a:srgbClr val="FFFF00"/>
                </a:solidFill>
              </a:rPr>
              <a:t> </a:t>
            </a:r>
            <a:endParaRPr lang="en-US" sz="2800" dirty="0"/>
          </a:p>
        </p:txBody>
      </p:sp>
    </p:spTree>
    <p:extLst>
      <p:ext uri="{BB962C8B-B14F-4D97-AF65-F5344CB8AC3E}">
        <p14:creationId xmlns:p14="http://schemas.microsoft.com/office/powerpoint/2010/main" val="1553269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Snagit_PPTC94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03200" y="76201"/>
            <a:ext cx="11797499" cy="3285195"/>
          </a:xfrm>
        </p:spPr>
      </p:pic>
      <p:pic>
        <p:nvPicPr>
          <p:cNvPr id="5" name="Snagit_PPTF58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27200" y="3581400"/>
            <a:ext cx="8454307" cy="1447800"/>
          </a:xfrm>
          <a:prstGeom prst="rect">
            <a:avLst/>
          </a:prstGeom>
        </p:spPr>
      </p:pic>
    </p:spTree>
    <p:extLst>
      <p:ext uri="{BB962C8B-B14F-4D97-AF65-F5344CB8AC3E}">
        <p14:creationId xmlns:p14="http://schemas.microsoft.com/office/powerpoint/2010/main" val="3220146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Snagit_PPTF551"/>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09600" y="641814"/>
            <a:ext cx="11013919" cy="4768387"/>
          </a:xfrm>
        </p:spPr>
      </p:pic>
      <p:sp>
        <p:nvSpPr>
          <p:cNvPr id="5" name="TextBox 4"/>
          <p:cNvSpPr txBox="1"/>
          <p:nvPr/>
        </p:nvSpPr>
        <p:spPr>
          <a:xfrm>
            <a:off x="3048000" y="5867400"/>
            <a:ext cx="6502400" cy="369332"/>
          </a:xfrm>
          <a:prstGeom prst="rect">
            <a:avLst/>
          </a:prstGeom>
          <a:noFill/>
        </p:spPr>
        <p:txBody>
          <a:bodyPr wrap="square" rtlCol="0">
            <a:spAutoFit/>
          </a:bodyPr>
          <a:lstStyle/>
          <a:p>
            <a:pPr algn="ctr"/>
            <a:r>
              <a:rPr lang="en-US" dirty="0">
                <a:solidFill>
                  <a:srgbClr val="FF0000"/>
                </a:solidFill>
              </a:rPr>
              <a:t>Annals of Botany 109: 19–45, 2012</a:t>
            </a:r>
          </a:p>
        </p:txBody>
      </p:sp>
    </p:spTree>
    <p:extLst>
      <p:ext uri="{BB962C8B-B14F-4D97-AF65-F5344CB8AC3E}">
        <p14:creationId xmlns:p14="http://schemas.microsoft.com/office/powerpoint/2010/main" val="249264866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87904"/>
            <a:ext cx="10972800" cy="2265362"/>
          </a:xfrm>
        </p:spPr>
        <p:txBody>
          <a:bodyPr>
            <a:normAutofit/>
          </a:bodyPr>
          <a:lstStyle/>
          <a:p>
            <a:pPr algn="l"/>
            <a:r>
              <a:rPr lang="en-US" sz="2400" dirty="0">
                <a:solidFill>
                  <a:srgbClr val="FFFF00"/>
                </a:solidFill>
              </a:rPr>
              <a:t>Years ago the Lord revealed to me that institutions should be established for treating the sick without drugs. Man is God's property, and the ruin that has been made of the living habitation, </a:t>
            </a:r>
            <a:r>
              <a:rPr lang="en-US" sz="2400" u="sng" dirty="0">
                <a:solidFill>
                  <a:srgbClr val="FFFF00"/>
                </a:solidFill>
              </a:rPr>
              <a:t>the suffering caused by the </a:t>
            </a:r>
            <a:r>
              <a:rPr lang="en-US" sz="2400" b="1" u="sng" dirty="0">
                <a:solidFill>
                  <a:srgbClr val="FFFF00"/>
                </a:solidFill>
              </a:rPr>
              <a:t>seeds of death</a:t>
            </a:r>
            <a:r>
              <a:rPr lang="en-US" sz="2400" u="sng" dirty="0">
                <a:solidFill>
                  <a:srgbClr val="FFFF00"/>
                </a:solidFill>
              </a:rPr>
              <a:t> sown in the human system, are an offense to God</a:t>
            </a:r>
            <a:r>
              <a:rPr lang="en-US" sz="2400" dirty="0" smtClean="0">
                <a:solidFill>
                  <a:srgbClr val="FFFF00"/>
                </a:solidFill>
              </a:rPr>
              <a:t>.</a:t>
            </a:r>
            <a:r>
              <a:rPr lang="en-US" sz="2400" dirty="0" smtClean="0">
                <a:solidFill>
                  <a:srgbClr val="FFC000"/>
                </a:solidFill>
              </a:rPr>
              <a:t>			</a:t>
            </a:r>
            <a:r>
              <a:rPr lang="en-US" sz="2400" dirty="0" smtClean="0">
                <a:solidFill>
                  <a:srgbClr val="92D050"/>
                </a:solidFill>
              </a:rPr>
              <a:t>Letter </a:t>
            </a:r>
            <a:r>
              <a:rPr lang="en-US" sz="2400" dirty="0">
                <a:solidFill>
                  <a:srgbClr val="92D050"/>
                </a:solidFill>
              </a:rPr>
              <a:t>73, 1896. </a:t>
            </a:r>
            <a:r>
              <a:rPr lang="en-US" sz="2400" dirty="0" smtClean="0">
                <a:solidFill>
                  <a:srgbClr val="92D050"/>
                </a:solidFill>
              </a:rPr>
              <a:t>{MM </a:t>
            </a:r>
            <a:r>
              <a:rPr lang="en-US" sz="2400" dirty="0">
                <a:solidFill>
                  <a:srgbClr val="92D050"/>
                </a:solidFill>
              </a:rPr>
              <a:t>229.3</a:t>
            </a:r>
            <a:r>
              <a:rPr lang="en-US" sz="2400" dirty="0" smtClean="0">
                <a:solidFill>
                  <a:srgbClr val="92D050"/>
                </a:solidFill>
              </a:rPr>
              <a:t>}</a:t>
            </a:r>
            <a:endParaRPr lang="en-US" sz="2400" dirty="0">
              <a:solidFill>
                <a:srgbClr val="92D050"/>
              </a:solidFill>
            </a:endParaRPr>
          </a:p>
        </p:txBody>
      </p:sp>
      <p:sp>
        <p:nvSpPr>
          <p:cNvPr id="3" name="Content Placeholder 2"/>
          <p:cNvSpPr>
            <a:spLocks noGrp="1"/>
          </p:cNvSpPr>
          <p:nvPr>
            <p:ph idx="1"/>
          </p:nvPr>
        </p:nvSpPr>
        <p:spPr>
          <a:xfrm>
            <a:off x="609600" y="2404533"/>
            <a:ext cx="10972800" cy="4140200"/>
          </a:xfrm>
        </p:spPr>
        <p:txBody>
          <a:bodyPr anchor="ctr">
            <a:normAutofit/>
          </a:bodyPr>
          <a:lstStyle/>
          <a:p>
            <a:pPr marL="0" indent="0">
              <a:buNone/>
            </a:pPr>
            <a:r>
              <a:rPr lang="en-US" sz="2400" dirty="0" smtClean="0">
                <a:solidFill>
                  <a:srgbClr val="FFFF00"/>
                </a:solidFill>
              </a:rPr>
              <a:t>In </a:t>
            </a:r>
            <a:r>
              <a:rPr lang="en-US" sz="2400" dirty="0">
                <a:solidFill>
                  <a:srgbClr val="FFFF00"/>
                </a:solidFill>
              </a:rPr>
              <a:t>drooping flower and falling leaf Adam and his companion witnessed the first signs of decay. Vividly was brought to their minds the stern fact that every living thing must die.</a:t>
            </a:r>
            <a:r>
              <a:rPr lang="en-US" sz="2400" u="sng" dirty="0">
                <a:solidFill>
                  <a:srgbClr val="FFFF00"/>
                </a:solidFill>
              </a:rPr>
              <a:t> Even the air, upon which their life depended, bore the </a:t>
            </a:r>
            <a:r>
              <a:rPr lang="en-US" sz="2400" b="1" u="sng" dirty="0">
                <a:solidFill>
                  <a:srgbClr val="FFFF00"/>
                </a:solidFill>
              </a:rPr>
              <a:t>seeds of</a:t>
            </a:r>
            <a:r>
              <a:rPr lang="en-US" sz="2400" u="sng" dirty="0">
                <a:solidFill>
                  <a:srgbClr val="FFFF00"/>
                </a:solidFill>
              </a:rPr>
              <a:t> </a:t>
            </a:r>
            <a:r>
              <a:rPr lang="en-US" sz="2400" b="1" u="sng" dirty="0">
                <a:solidFill>
                  <a:srgbClr val="FFFF00"/>
                </a:solidFill>
              </a:rPr>
              <a:t>death</a:t>
            </a:r>
            <a:r>
              <a:rPr lang="en-US" sz="2400" dirty="0">
                <a:solidFill>
                  <a:srgbClr val="FFFF00"/>
                </a:solidFill>
              </a:rPr>
              <a:t>.  </a:t>
            </a:r>
            <a:r>
              <a:rPr lang="en-US" sz="2400" dirty="0">
                <a:solidFill>
                  <a:srgbClr val="92D050"/>
                </a:solidFill>
              </a:rPr>
              <a:t>{Ed 26.3</a:t>
            </a:r>
            <a:r>
              <a:rPr lang="en-US" sz="2400" dirty="0" smtClean="0">
                <a:solidFill>
                  <a:srgbClr val="92D050"/>
                </a:solidFill>
              </a:rPr>
              <a:t>}</a:t>
            </a:r>
          </a:p>
          <a:p>
            <a:pPr marL="0" indent="0">
              <a:buNone/>
            </a:pPr>
            <a:endParaRPr lang="en-US" sz="2400" dirty="0">
              <a:solidFill>
                <a:srgbClr val="92D050"/>
              </a:solidFill>
            </a:endParaRPr>
          </a:p>
          <a:p>
            <a:pPr marL="0" indent="0">
              <a:buNone/>
            </a:pPr>
            <a:r>
              <a:rPr lang="en-US" sz="2400" u="sng" dirty="0">
                <a:solidFill>
                  <a:srgbClr val="FFFF00"/>
                </a:solidFill>
              </a:rPr>
              <a:t>Rebellion and apostasy are in the very air we breathe. </a:t>
            </a:r>
            <a:r>
              <a:rPr lang="en-US" sz="2400" dirty="0">
                <a:solidFill>
                  <a:srgbClr val="FFFF00"/>
                </a:solidFill>
              </a:rPr>
              <a:t>We shall be affected by them unless we by faith hang our helpless souls upon Christ. </a:t>
            </a:r>
            <a:endParaRPr lang="en-US" sz="2400" dirty="0" smtClean="0">
              <a:solidFill>
                <a:srgbClr val="FFFF00"/>
              </a:solidFill>
            </a:endParaRPr>
          </a:p>
          <a:p>
            <a:pPr marL="0" indent="0">
              <a:buNone/>
            </a:pPr>
            <a:r>
              <a:rPr lang="en-US" sz="2400" dirty="0">
                <a:solidFill>
                  <a:srgbClr val="FFFF00"/>
                </a:solidFill>
              </a:rPr>
              <a:t>	</a:t>
            </a:r>
            <a:r>
              <a:rPr lang="en-US" sz="2400" dirty="0" smtClean="0">
                <a:solidFill>
                  <a:srgbClr val="FFFF00"/>
                </a:solidFill>
              </a:rPr>
              <a:t>					</a:t>
            </a:r>
            <a:r>
              <a:rPr lang="en-US" sz="2400" dirty="0" smtClean="0">
                <a:solidFill>
                  <a:srgbClr val="92D050"/>
                </a:solidFill>
              </a:rPr>
              <a:t>(</a:t>
            </a:r>
            <a:r>
              <a:rPr lang="en-US" sz="2400" dirty="0">
                <a:solidFill>
                  <a:srgbClr val="92D050"/>
                </a:solidFill>
              </a:rPr>
              <a:t>Selected Messages, book 2, pp. 394, 395</a:t>
            </a:r>
            <a:r>
              <a:rPr lang="en-US" sz="2400" dirty="0" smtClean="0">
                <a:solidFill>
                  <a:srgbClr val="92D050"/>
                </a:solidFill>
              </a:rPr>
              <a:t>)</a:t>
            </a:r>
            <a:endParaRPr lang="en-US" sz="2400" dirty="0">
              <a:solidFill>
                <a:srgbClr val="92D050"/>
              </a:solidFill>
            </a:endParaRPr>
          </a:p>
        </p:txBody>
      </p:sp>
    </p:spTree>
    <p:extLst>
      <p:ext uri="{BB962C8B-B14F-4D97-AF65-F5344CB8AC3E}">
        <p14:creationId xmlns:p14="http://schemas.microsoft.com/office/powerpoint/2010/main" val="2906354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Snagit_PPT134" descr="PPT134.png"/>
          <p:cNvPicPr>
            <a:picLocks noGrp="1" noChangeAspect="1"/>
          </p:cNvPicPr>
          <p:nvPr>
            <p:ph idx="1"/>
          </p:nvPr>
        </p:nvPicPr>
        <p:blipFill>
          <a:blip r:embed="rId2" cstate="print"/>
          <a:stretch>
            <a:fillRect/>
          </a:stretch>
        </p:blipFill>
        <p:spPr>
          <a:xfrm>
            <a:off x="1" y="609600"/>
            <a:ext cx="12192000" cy="2429163"/>
          </a:xfrm>
        </p:spPr>
      </p:pic>
      <p:pic>
        <p:nvPicPr>
          <p:cNvPr id="5" name="Snagit_PPT139" descr="PPT139.png"/>
          <p:cNvPicPr>
            <a:picLocks noChangeAspect="1"/>
          </p:cNvPicPr>
          <p:nvPr/>
        </p:nvPicPr>
        <p:blipFill>
          <a:blip r:embed="rId3" cstate="print"/>
          <a:stretch>
            <a:fillRect/>
          </a:stretch>
        </p:blipFill>
        <p:spPr>
          <a:xfrm>
            <a:off x="0" y="3048001"/>
            <a:ext cx="12192000" cy="1457873"/>
          </a:xfrm>
          <a:prstGeom prst="rect">
            <a:avLst/>
          </a:prstGeom>
        </p:spPr>
      </p:pic>
      <p:sp>
        <p:nvSpPr>
          <p:cNvPr id="6" name="TextBox 5"/>
          <p:cNvSpPr txBox="1"/>
          <p:nvPr/>
        </p:nvSpPr>
        <p:spPr>
          <a:xfrm>
            <a:off x="914400" y="4876800"/>
            <a:ext cx="9956800" cy="369332"/>
          </a:xfrm>
          <a:prstGeom prst="rect">
            <a:avLst/>
          </a:prstGeom>
          <a:noFill/>
        </p:spPr>
        <p:txBody>
          <a:bodyPr wrap="square" rtlCol="0">
            <a:spAutoFit/>
          </a:bodyPr>
          <a:lstStyle/>
          <a:p>
            <a:pPr algn="ctr"/>
            <a:r>
              <a:rPr lang="en-US" dirty="0" smtClean="0">
                <a:solidFill>
                  <a:srgbClr val="FFFF00"/>
                </a:solidFill>
              </a:rPr>
              <a:t>(1,700,000 – 40,000,000)</a:t>
            </a:r>
            <a:endParaRPr lang="en-US" dirty="0">
              <a:solidFill>
                <a:srgbClr val="FFFF00"/>
              </a:solidFill>
            </a:endParaRPr>
          </a:p>
        </p:txBody>
      </p:sp>
      <p:sp>
        <p:nvSpPr>
          <p:cNvPr id="7" name="TextBox 6"/>
          <p:cNvSpPr txBox="1"/>
          <p:nvPr/>
        </p:nvSpPr>
        <p:spPr>
          <a:xfrm>
            <a:off x="2743200" y="6172200"/>
            <a:ext cx="7416800" cy="369332"/>
          </a:xfrm>
          <a:prstGeom prst="rect">
            <a:avLst/>
          </a:prstGeom>
          <a:noFill/>
        </p:spPr>
        <p:txBody>
          <a:bodyPr wrap="square" rtlCol="0">
            <a:spAutoFit/>
          </a:bodyPr>
          <a:lstStyle/>
          <a:p>
            <a:r>
              <a:rPr lang="en-US" dirty="0" smtClean="0">
                <a:solidFill>
                  <a:srgbClr val="FF0000"/>
                </a:solidFill>
              </a:rPr>
              <a:t>Journal of Virology   August 2012 Volume 86 Number 15</a:t>
            </a:r>
            <a:endParaRPr lang="en-US" dirty="0">
              <a:solidFill>
                <a:srgbClr val="FF0000"/>
              </a:solidFill>
            </a:endParaRPr>
          </a:p>
        </p:txBody>
      </p:sp>
    </p:spTree>
    <p:extLst>
      <p:ext uri="{BB962C8B-B14F-4D97-AF65-F5344CB8AC3E}">
        <p14:creationId xmlns:p14="http://schemas.microsoft.com/office/powerpoint/2010/main" val="422801047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377295"/>
          </a:xfrm>
        </p:spPr>
        <p:txBody>
          <a:bodyPr>
            <a:normAutofit fontScale="90000"/>
          </a:bodyPr>
          <a:lstStyle/>
          <a:p>
            <a:endParaRPr lang="en-US" dirty="0"/>
          </a:p>
        </p:txBody>
      </p:sp>
      <p:sp>
        <p:nvSpPr>
          <p:cNvPr id="3" name="Content Placeholder 2"/>
          <p:cNvSpPr>
            <a:spLocks noGrp="1"/>
          </p:cNvSpPr>
          <p:nvPr>
            <p:ph idx="1"/>
          </p:nvPr>
        </p:nvSpPr>
        <p:spPr>
          <a:xfrm>
            <a:off x="609600" y="719667"/>
            <a:ext cx="10972800" cy="5406497"/>
          </a:xfrm>
        </p:spPr>
        <p:txBody>
          <a:bodyPr>
            <a:normAutofit/>
          </a:bodyPr>
          <a:lstStyle/>
          <a:p>
            <a:pPr marL="0" indent="0">
              <a:buNone/>
            </a:pPr>
            <a:r>
              <a:rPr lang="en-US" sz="2800" dirty="0">
                <a:solidFill>
                  <a:srgbClr val="FFFF00"/>
                </a:solidFill>
              </a:rPr>
              <a:t>Eve had wandered near the forbidden tree, </a:t>
            </a:r>
            <a:r>
              <a:rPr lang="en-US" sz="2800" u="sng" dirty="0">
                <a:solidFill>
                  <a:srgbClr val="FFFF00"/>
                </a:solidFill>
              </a:rPr>
              <a:t>and her curiosity was aroused to know how death could be concealed in the fruit of this fair tree</a:t>
            </a:r>
            <a:r>
              <a:rPr lang="en-US" sz="2800" dirty="0">
                <a:solidFill>
                  <a:srgbClr val="FFFF00"/>
                </a:solidFill>
              </a:rPr>
              <a:t>.  </a:t>
            </a:r>
            <a:r>
              <a:rPr lang="en-US" sz="2800" dirty="0" smtClean="0">
                <a:solidFill>
                  <a:srgbClr val="FFFF00"/>
                </a:solidFill>
              </a:rPr>
              <a:t>							</a:t>
            </a:r>
            <a:r>
              <a:rPr lang="en-US" sz="2800" dirty="0" smtClean="0">
                <a:solidFill>
                  <a:srgbClr val="92D050"/>
                </a:solidFill>
              </a:rPr>
              <a:t>{</a:t>
            </a:r>
            <a:r>
              <a:rPr lang="en-US" sz="2800" dirty="0">
                <a:solidFill>
                  <a:srgbClr val="92D050"/>
                </a:solidFill>
              </a:rPr>
              <a:t>RH, February 24, 1874 par. 12</a:t>
            </a:r>
            <a:r>
              <a:rPr lang="en-US" sz="2800" dirty="0" smtClean="0">
                <a:solidFill>
                  <a:srgbClr val="92D050"/>
                </a:solidFill>
              </a:rPr>
              <a:t>}</a:t>
            </a:r>
          </a:p>
          <a:p>
            <a:pPr marL="0" indent="0">
              <a:buNone/>
            </a:pPr>
            <a:endParaRPr lang="en-US" sz="2800" dirty="0">
              <a:solidFill>
                <a:srgbClr val="92D050"/>
              </a:solidFill>
            </a:endParaRPr>
          </a:p>
          <a:p>
            <a:pPr marL="0" indent="0">
              <a:buNone/>
            </a:pPr>
            <a:r>
              <a:rPr lang="en-US" sz="2800" dirty="0">
                <a:solidFill>
                  <a:srgbClr val="FFFF00"/>
                </a:solidFill>
              </a:rPr>
              <a:t>Continually they were reminded also of their lost dominion. Among the lower creatures Adam had stood as king, and so long as he remained loyal to God, all nature acknowledged his rule; but when he transgressed, this dominion was forfeited. </a:t>
            </a:r>
            <a:r>
              <a:rPr lang="en-US" sz="2800" u="sng" dirty="0">
                <a:solidFill>
                  <a:srgbClr val="FFFF00"/>
                </a:solidFill>
              </a:rPr>
              <a:t>The spirit of rebellion, to which he himself had given entrance, extended throughout the animal creation</a:t>
            </a:r>
            <a:r>
              <a:rPr lang="en-US" sz="2800" dirty="0">
                <a:solidFill>
                  <a:srgbClr val="FFFF00"/>
                </a:solidFill>
              </a:rPr>
              <a:t>. </a:t>
            </a:r>
            <a:r>
              <a:rPr lang="en-US" sz="2800" u="sng" dirty="0">
                <a:solidFill>
                  <a:srgbClr val="FFFF00"/>
                </a:solidFill>
              </a:rPr>
              <a:t>Thus not only the life of man, but the nature of the beasts, the trees of the forest, the grass of the field, the very air he breathed, all told the sad lesson of the knowledge of evil</a:t>
            </a:r>
            <a:r>
              <a:rPr lang="en-US" sz="2800" dirty="0">
                <a:solidFill>
                  <a:srgbClr val="FFFF00"/>
                </a:solidFill>
              </a:rPr>
              <a:t>. </a:t>
            </a:r>
            <a:r>
              <a:rPr lang="en-US" sz="2800" dirty="0" smtClean="0">
                <a:solidFill>
                  <a:srgbClr val="FFFF00"/>
                </a:solidFill>
              </a:rPr>
              <a:t>							</a:t>
            </a:r>
            <a:r>
              <a:rPr lang="en-US" sz="2800" dirty="0" smtClean="0">
                <a:solidFill>
                  <a:srgbClr val="92D050"/>
                </a:solidFill>
              </a:rPr>
              <a:t>{</a:t>
            </a:r>
            <a:r>
              <a:rPr lang="en-US" sz="2800" dirty="0">
                <a:solidFill>
                  <a:srgbClr val="92D050"/>
                </a:solidFill>
              </a:rPr>
              <a:t>Ed 26.4} </a:t>
            </a:r>
          </a:p>
          <a:p>
            <a:pPr marL="0" indent="0">
              <a:buNone/>
            </a:pPr>
            <a:endParaRPr lang="en-US" sz="2800" dirty="0">
              <a:solidFill>
                <a:srgbClr val="92D050"/>
              </a:solidFill>
            </a:endParaRPr>
          </a:p>
          <a:p>
            <a:endParaRPr lang="en-US" sz="2800" dirty="0"/>
          </a:p>
        </p:txBody>
      </p:sp>
    </p:spTree>
    <p:extLst>
      <p:ext uri="{BB962C8B-B14F-4D97-AF65-F5344CB8AC3E}">
        <p14:creationId xmlns:p14="http://schemas.microsoft.com/office/powerpoint/2010/main" val="1969581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258762"/>
          </a:xfrm>
        </p:spPr>
        <p:txBody>
          <a:bodyPr>
            <a:normAutofit fontScale="90000"/>
          </a:bodyPr>
          <a:lstStyle/>
          <a:p>
            <a:endParaRPr lang="en-US" dirty="0"/>
          </a:p>
        </p:txBody>
      </p:sp>
      <p:sp>
        <p:nvSpPr>
          <p:cNvPr id="3" name="Content Placeholder 2"/>
          <p:cNvSpPr>
            <a:spLocks noGrp="1"/>
          </p:cNvSpPr>
          <p:nvPr>
            <p:ph idx="1"/>
          </p:nvPr>
        </p:nvSpPr>
        <p:spPr>
          <a:xfrm>
            <a:off x="609600" y="736601"/>
            <a:ext cx="10972800" cy="5604932"/>
          </a:xfrm>
        </p:spPr>
        <p:txBody>
          <a:bodyPr>
            <a:normAutofit lnSpcReduction="10000"/>
          </a:bodyPr>
          <a:lstStyle/>
          <a:p>
            <a:pPr marL="0" indent="0">
              <a:buNone/>
            </a:pPr>
            <a:r>
              <a:rPr lang="en-US" sz="2800" dirty="0">
                <a:solidFill>
                  <a:srgbClr val="FFFF00"/>
                </a:solidFill>
              </a:rPr>
              <a:t>When Christ came, it was to a world disloyal to God--a world all seared and marred by the curse of rebellion. </a:t>
            </a:r>
            <a:r>
              <a:rPr lang="en-US" sz="2800" u="sng" dirty="0">
                <a:solidFill>
                  <a:srgbClr val="FFFF00"/>
                </a:solidFill>
              </a:rPr>
              <a:t>Since the fall, the arch-deceiver had carried on his work with intense vigor, until the curse of transgression had fallen heavily upon the earth. Men were corrupted by </a:t>
            </a:r>
            <a:r>
              <a:rPr lang="en-US" sz="2800" b="1" u="sng" dirty="0">
                <a:solidFill>
                  <a:srgbClr val="FFFF00"/>
                </a:solidFill>
              </a:rPr>
              <a:t>Satan's inventions</a:t>
            </a:r>
            <a:r>
              <a:rPr lang="en-US" sz="2800" dirty="0">
                <a:solidFill>
                  <a:srgbClr val="FFFF00"/>
                </a:solidFill>
              </a:rPr>
              <a:t>. </a:t>
            </a:r>
            <a:r>
              <a:rPr lang="en-US" sz="2800" dirty="0" smtClean="0">
                <a:solidFill>
                  <a:srgbClr val="FFFF00"/>
                </a:solidFill>
              </a:rPr>
              <a:t>								</a:t>
            </a:r>
            <a:r>
              <a:rPr lang="en-US" sz="2800" dirty="0" smtClean="0">
                <a:solidFill>
                  <a:srgbClr val="92D050"/>
                </a:solidFill>
              </a:rPr>
              <a:t>{</a:t>
            </a:r>
            <a:r>
              <a:rPr lang="en-US" sz="2800" dirty="0">
                <a:solidFill>
                  <a:srgbClr val="92D050"/>
                </a:solidFill>
              </a:rPr>
              <a:t>YI, June 2, 1898 par. 5</a:t>
            </a:r>
            <a:r>
              <a:rPr lang="en-US" sz="2800" dirty="0" smtClean="0">
                <a:solidFill>
                  <a:srgbClr val="92D050"/>
                </a:solidFill>
              </a:rPr>
              <a:t>}</a:t>
            </a:r>
          </a:p>
          <a:p>
            <a:pPr marL="0" indent="0">
              <a:buNone/>
            </a:pPr>
            <a:endParaRPr lang="en-US" sz="2800" dirty="0">
              <a:solidFill>
                <a:srgbClr val="92D050"/>
              </a:solidFill>
            </a:endParaRPr>
          </a:p>
          <a:p>
            <a:pPr marL="0" indent="0">
              <a:buNone/>
            </a:pPr>
            <a:r>
              <a:rPr lang="en-US" sz="2800" dirty="0">
                <a:solidFill>
                  <a:srgbClr val="FFFF00"/>
                </a:solidFill>
              </a:rPr>
              <a:t>Although the earth was blighted with the curse, nature was still to be man's lesson book. It could not now represent goodness only; for evil was everywhere present, marring earth and sea and air with its defiling touch</a:t>
            </a:r>
            <a:r>
              <a:rPr lang="en-US" sz="2800" u="sng" dirty="0">
                <a:solidFill>
                  <a:srgbClr val="FFFF00"/>
                </a:solidFill>
              </a:rPr>
              <a:t>. Where once was written only the character of God, the knowledge of good, was now written also the character of Satan, the knowledge of evil. From nature, which now revealed the knowledge of good and evil, man was continually to receive warning as to the results of sin</a:t>
            </a:r>
            <a:r>
              <a:rPr lang="en-US" sz="2800" dirty="0">
                <a:solidFill>
                  <a:srgbClr val="FFFF00"/>
                </a:solidFill>
              </a:rPr>
              <a:t>.  </a:t>
            </a:r>
            <a:r>
              <a:rPr lang="en-US" sz="2800" dirty="0" smtClean="0">
                <a:solidFill>
                  <a:srgbClr val="FFFF00"/>
                </a:solidFill>
              </a:rPr>
              <a:t> </a:t>
            </a:r>
            <a:r>
              <a:rPr lang="en-US" sz="2800" dirty="0" smtClean="0">
                <a:solidFill>
                  <a:srgbClr val="92D050"/>
                </a:solidFill>
              </a:rPr>
              <a:t>{</a:t>
            </a:r>
            <a:r>
              <a:rPr lang="en-US" sz="2800" dirty="0">
                <a:solidFill>
                  <a:srgbClr val="92D050"/>
                </a:solidFill>
              </a:rPr>
              <a:t>Ed 26.2}</a:t>
            </a:r>
          </a:p>
          <a:p>
            <a:pPr marL="0" indent="0">
              <a:buNone/>
            </a:pPr>
            <a:endParaRPr lang="en-US" sz="2800" dirty="0">
              <a:solidFill>
                <a:srgbClr val="92D050"/>
              </a:solidFill>
            </a:endParaRPr>
          </a:p>
          <a:p>
            <a:endParaRPr lang="en-US" sz="2800" dirty="0"/>
          </a:p>
        </p:txBody>
      </p:sp>
    </p:spTree>
    <p:extLst>
      <p:ext uri="{BB962C8B-B14F-4D97-AF65-F5344CB8AC3E}">
        <p14:creationId xmlns:p14="http://schemas.microsoft.com/office/powerpoint/2010/main" val="1410354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617134"/>
            <a:ext cx="10972800" cy="2577571"/>
          </a:xfrm>
        </p:spPr>
        <p:txBody>
          <a:bodyPr>
            <a:normAutofit/>
          </a:bodyPr>
          <a:lstStyle/>
          <a:p>
            <a:r>
              <a:rPr lang="en-US" sz="3600" dirty="0">
                <a:solidFill>
                  <a:srgbClr val="FFC000"/>
                </a:solidFill>
              </a:rPr>
              <a:t>Her </a:t>
            </a:r>
            <a:r>
              <a:rPr lang="en-US" sz="3600" dirty="0" smtClean="0">
                <a:solidFill>
                  <a:srgbClr val="FFC000"/>
                </a:solidFill>
              </a:rPr>
              <a:t>statements, </a:t>
            </a:r>
            <a:r>
              <a:rPr lang="en-US" sz="3600" dirty="0">
                <a:solidFill>
                  <a:srgbClr val="FFC000"/>
                </a:solidFill>
              </a:rPr>
              <a:t>at first </a:t>
            </a:r>
            <a:r>
              <a:rPr lang="en-US" sz="3600" dirty="0" smtClean="0">
                <a:solidFill>
                  <a:srgbClr val="FFC000"/>
                </a:solidFill>
              </a:rPr>
              <a:t>blush,</a:t>
            </a:r>
            <a:r>
              <a:rPr lang="en-US" sz="3600" dirty="0">
                <a:solidFill>
                  <a:srgbClr val="FFC000"/>
                </a:solidFill>
              </a:rPr>
              <a:t> seem</a:t>
            </a:r>
            <a:r>
              <a:rPr lang="en-US" sz="3600" dirty="0" smtClean="0">
                <a:solidFill>
                  <a:srgbClr val="FFC000"/>
                </a:solidFill>
              </a:rPr>
              <a:t> </a:t>
            </a:r>
            <a:r>
              <a:rPr lang="en-US" sz="3600" dirty="0">
                <a:solidFill>
                  <a:srgbClr val="FFC000"/>
                </a:solidFill>
              </a:rPr>
              <a:t>to be contradictory.  Is there a way </a:t>
            </a:r>
            <a:r>
              <a:rPr lang="en-US" sz="3600" u="sng" dirty="0" smtClean="0">
                <a:solidFill>
                  <a:srgbClr val="FFC000"/>
                </a:solidFill>
              </a:rPr>
              <a:t>all </a:t>
            </a:r>
            <a:r>
              <a:rPr lang="en-US" sz="3600" dirty="0">
                <a:solidFill>
                  <a:srgbClr val="FFC000"/>
                </a:solidFill>
              </a:rPr>
              <a:t>the statements can be taken together and still make sense?</a:t>
            </a:r>
            <a:r>
              <a:rPr lang="en-US" sz="3600" dirty="0"/>
              <a:t/>
            </a:r>
            <a:br>
              <a:rPr lang="en-US" sz="3600" dirty="0"/>
            </a:br>
            <a:endParaRPr lang="en-US" sz="3600" dirty="0"/>
          </a:p>
        </p:txBody>
      </p:sp>
      <p:sp>
        <p:nvSpPr>
          <p:cNvPr id="3" name="Content Placeholder 2"/>
          <p:cNvSpPr>
            <a:spLocks noGrp="1"/>
          </p:cNvSpPr>
          <p:nvPr>
            <p:ph idx="1"/>
          </p:nvPr>
        </p:nvSpPr>
        <p:spPr>
          <a:xfrm>
            <a:off x="609600" y="4622800"/>
            <a:ext cx="10972800" cy="1503364"/>
          </a:xfrm>
        </p:spPr>
        <p:txBody>
          <a:bodyPr/>
          <a:lstStyle/>
          <a:p>
            <a:endParaRPr lang="en-US" dirty="0"/>
          </a:p>
        </p:txBody>
      </p:sp>
    </p:spTree>
    <p:extLst>
      <p:ext uri="{BB962C8B-B14F-4D97-AF65-F5344CB8AC3E}">
        <p14:creationId xmlns:p14="http://schemas.microsoft.com/office/powerpoint/2010/main" val="133635734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rgbClr val="FFC000"/>
                </a:solidFill>
              </a:rPr>
              <a:t>Communication </a:t>
            </a:r>
            <a:r>
              <a:rPr lang="en-US" dirty="0" smtClean="0">
                <a:solidFill>
                  <a:srgbClr val="FFC000"/>
                </a:solidFill>
              </a:rPr>
              <a:t>101</a:t>
            </a:r>
            <a:endParaRPr lang="en-US" dirty="0"/>
          </a:p>
        </p:txBody>
      </p:sp>
      <p:sp>
        <p:nvSpPr>
          <p:cNvPr id="3" name="Content Placeholder 2"/>
          <p:cNvSpPr>
            <a:spLocks noGrp="1"/>
          </p:cNvSpPr>
          <p:nvPr>
            <p:ph idx="1"/>
          </p:nvPr>
        </p:nvSpPr>
        <p:spPr/>
        <p:txBody>
          <a:bodyPr anchor="ctr">
            <a:normAutofit/>
          </a:bodyPr>
          <a:lstStyle/>
          <a:p>
            <a:pPr marL="0" indent="0">
              <a:buNone/>
            </a:pPr>
            <a:r>
              <a:rPr lang="en-US" sz="2800" dirty="0">
                <a:solidFill>
                  <a:srgbClr val="FFFF00"/>
                </a:solidFill>
              </a:rPr>
              <a:t>When people </a:t>
            </a:r>
            <a:r>
              <a:rPr lang="en-US" sz="2800" dirty="0" smtClean="0">
                <a:solidFill>
                  <a:srgbClr val="FFFF00"/>
                </a:solidFill>
              </a:rPr>
              <a:t>communicate</a:t>
            </a:r>
            <a:r>
              <a:rPr lang="en-US" sz="2800" dirty="0">
                <a:solidFill>
                  <a:srgbClr val="FFFF00"/>
                </a:solidFill>
              </a:rPr>
              <a:t>, roughly 70% of the information exchanged is non-verbal.  Hence, when reading a text, fully 70% of the content </a:t>
            </a:r>
            <a:r>
              <a:rPr lang="en-US" sz="2800" dirty="0" smtClean="0">
                <a:solidFill>
                  <a:srgbClr val="FFFF00"/>
                </a:solidFill>
              </a:rPr>
              <a:t>the </a:t>
            </a:r>
            <a:r>
              <a:rPr lang="en-US" sz="2800" dirty="0">
                <a:solidFill>
                  <a:srgbClr val="FFFF00"/>
                </a:solidFill>
              </a:rPr>
              <a:t>speaker is trying to convey is </a:t>
            </a:r>
            <a:r>
              <a:rPr lang="en-US" sz="2800" dirty="0" smtClean="0">
                <a:solidFill>
                  <a:srgbClr val="FFFF00"/>
                </a:solidFill>
              </a:rPr>
              <a:t>lost</a:t>
            </a:r>
            <a:r>
              <a:rPr lang="en-US" sz="2800" dirty="0">
                <a:solidFill>
                  <a:srgbClr val="FFFF00"/>
                </a:solidFill>
              </a:rPr>
              <a:t>.  Consequently, when different people read the script, multiple divergent ideas can be </a:t>
            </a:r>
            <a:r>
              <a:rPr lang="en-US" sz="2800" dirty="0" smtClean="0">
                <a:solidFill>
                  <a:srgbClr val="FFFF00"/>
                </a:solidFill>
              </a:rPr>
              <a:t> </a:t>
            </a:r>
            <a:r>
              <a:rPr lang="en-US" sz="2800" dirty="0">
                <a:solidFill>
                  <a:srgbClr val="FFFF00"/>
                </a:solidFill>
              </a:rPr>
              <a:t>gleaned from the same piece. </a:t>
            </a:r>
            <a:r>
              <a:rPr lang="en-US" sz="2800" dirty="0" smtClean="0">
                <a:solidFill>
                  <a:srgbClr val="FFFF00"/>
                </a:solidFill>
              </a:rPr>
              <a:t> The </a:t>
            </a:r>
            <a:r>
              <a:rPr lang="en-US" sz="2800" dirty="0">
                <a:solidFill>
                  <a:srgbClr val="FFFF00"/>
                </a:solidFill>
              </a:rPr>
              <a:t>only way to obtain the original meaning that the author intended is to contact him/her to set the record </a:t>
            </a:r>
            <a:r>
              <a:rPr lang="en-US" sz="2800" dirty="0" smtClean="0">
                <a:solidFill>
                  <a:srgbClr val="FFFF00"/>
                </a:solidFill>
              </a:rPr>
              <a:t>straight— a luxury not afforded us.  </a:t>
            </a:r>
            <a:endParaRPr lang="en-US" sz="2800" dirty="0">
              <a:solidFill>
                <a:srgbClr val="FFFF00"/>
              </a:solidFill>
            </a:endParaRPr>
          </a:p>
          <a:p>
            <a:endParaRPr lang="en-US" sz="2800" dirty="0"/>
          </a:p>
        </p:txBody>
      </p:sp>
    </p:spTree>
    <p:extLst>
      <p:ext uri="{BB962C8B-B14F-4D97-AF65-F5344CB8AC3E}">
        <p14:creationId xmlns:p14="http://schemas.microsoft.com/office/powerpoint/2010/main" val="41061071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442054"/>
          </a:xfrm>
        </p:spPr>
        <p:txBody>
          <a:bodyPr>
            <a:normAutofit fontScale="90000"/>
          </a:bodyPr>
          <a:lstStyle/>
          <a:p>
            <a:endParaRPr lang="en-US" dirty="0"/>
          </a:p>
        </p:txBody>
      </p:sp>
      <p:sp>
        <p:nvSpPr>
          <p:cNvPr id="3" name="Content Placeholder 2"/>
          <p:cNvSpPr>
            <a:spLocks noGrp="1"/>
          </p:cNvSpPr>
          <p:nvPr>
            <p:ph idx="1"/>
          </p:nvPr>
        </p:nvSpPr>
        <p:spPr>
          <a:xfrm>
            <a:off x="609600" y="897925"/>
            <a:ext cx="10972800" cy="5228240"/>
          </a:xfrm>
        </p:spPr>
        <p:txBody>
          <a:bodyPr anchor="ctr">
            <a:normAutofit/>
          </a:bodyPr>
          <a:lstStyle/>
          <a:p>
            <a:pPr marL="0" indent="0">
              <a:buNone/>
            </a:pPr>
            <a:r>
              <a:rPr lang="en-US" sz="3600" dirty="0" smtClean="0">
                <a:solidFill>
                  <a:srgbClr val="FFFF00"/>
                </a:solidFill>
              </a:rPr>
              <a:t>We </a:t>
            </a:r>
            <a:r>
              <a:rPr lang="en-US" sz="3600" dirty="0">
                <a:solidFill>
                  <a:srgbClr val="FFFF00"/>
                </a:solidFill>
              </a:rPr>
              <a:t>have many lessons to learn, and many, many to unlearn. God and heaven alone are infallible. Those who think that they will never have to give up a cherished view, never have occasion to change an opinion, will be disappointed. As long as we hold to our own ideas and opinions with determined persistency, we cannot have the unity for which Christ prayed.  {CW 37.1}</a:t>
            </a:r>
          </a:p>
        </p:txBody>
      </p:sp>
    </p:spTree>
    <p:extLst>
      <p:ext uri="{BB962C8B-B14F-4D97-AF65-F5344CB8AC3E}">
        <p14:creationId xmlns:p14="http://schemas.microsoft.com/office/powerpoint/2010/main" val="226313500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782762"/>
          </a:xfrm>
        </p:spPr>
        <p:txBody>
          <a:bodyPr>
            <a:normAutofit/>
          </a:bodyPr>
          <a:lstStyle/>
          <a:p>
            <a:r>
              <a:rPr lang="en-US" sz="3200" b="1" dirty="0" smtClean="0">
                <a:solidFill>
                  <a:srgbClr val="FFC000"/>
                </a:solidFill>
              </a:rPr>
              <a:t>“How </a:t>
            </a:r>
            <a:r>
              <a:rPr lang="en-US" sz="3200" b="1" dirty="0" err="1" smtClean="0">
                <a:solidFill>
                  <a:srgbClr val="FFC000"/>
                </a:solidFill>
              </a:rPr>
              <a:t>Readest</a:t>
            </a:r>
            <a:r>
              <a:rPr lang="en-US" sz="3200" b="1" dirty="0" smtClean="0">
                <a:solidFill>
                  <a:srgbClr val="FFC000"/>
                </a:solidFill>
              </a:rPr>
              <a:t> thou?”</a:t>
            </a:r>
            <a:r>
              <a:rPr lang="en-US" sz="3200" dirty="0" smtClean="0"/>
              <a:t/>
            </a:r>
            <a:br>
              <a:rPr lang="en-US" sz="3200" dirty="0" smtClean="0"/>
            </a:br>
            <a:endParaRPr lang="en-US" sz="3200" dirty="0"/>
          </a:p>
        </p:txBody>
      </p:sp>
      <p:sp>
        <p:nvSpPr>
          <p:cNvPr id="3" name="Content Placeholder 2"/>
          <p:cNvSpPr>
            <a:spLocks noGrp="1"/>
          </p:cNvSpPr>
          <p:nvPr>
            <p:ph idx="1"/>
          </p:nvPr>
        </p:nvSpPr>
        <p:spPr/>
        <p:txBody>
          <a:bodyPr/>
          <a:lstStyle/>
          <a:p>
            <a:pPr>
              <a:buNone/>
            </a:pPr>
            <a:r>
              <a:rPr lang="en-US" dirty="0" smtClean="0">
                <a:solidFill>
                  <a:srgbClr val="FF0000"/>
                </a:solidFill>
              </a:rPr>
              <a:t>Let him which is on the housetop not come down to take any thing out of his house: </a:t>
            </a:r>
          </a:p>
          <a:p>
            <a:pPr>
              <a:buNone/>
            </a:pPr>
            <a:r>
              <a:rPr lang="en-US" dirty="0" smtClean="0">
                <a:solidFill>
                  <a:srgbClr val="92D050"/>
                </a:solidFill>
              </a:rPr>
              <a:t>						(Matthew 24:17 KJV)</a:t>
            </a:r>
          </a:p>
          <a:p>
            <a:pPr>
              <a:buNone/>
            </a:pPr>
            <a:endParaRPr lang="en-US" dirty="0" smtClean="0">
              <a:solidFill>
                <a:srgbClr val="92D050"/>
              </a:solidFill>
            </a:endParaRPr>
          </a:p>
          <a:p>
            <a:pPr>
              <a:buNone/>
            </a:pPr>
            <a:r>
              <a:rPr lang="en-US" dirty="0" smtClean="0">
                <a:solidFill>
                  <a:srgbClr val="FF0000"/>
                </a:solidFill>
              </a:rPr>
              <a:t>Let him which is on the house</a:t>
            </a:r>
            <a:r>
              <a:rPr lang="en-US" dirty="0" smtClean="0">
                <a:solidFill>
                  <a:srgbClr val="FFC000"/>
                </a:solidFill>
              </a:rPr>
              <a:t>[</a:t>
            </a:r>
            <a:r>
              <a:rPr lang="en-US" dirty="0" smtClean="0">
                <a:solidFill>
                  <a:srgbClr val="FFFF00"/>
                </a:solidFill>
              </a:rPr>
              <a:t>top not come down</a:t>
            </a:r>
            <a:r>
              <a:rPr lang="en-US" dirty="0" smtClean="0">
                <a:solidFill>
                  <a:srgbClr val="FFC000"/>
                </a:solidFill>
              </a:rPr>
              <a:t>]</a:t>
            </a:r>
            <a:r>
              <a:rPr lang="en-US" dirty="0" smtClean="0">
                <a:solidFill>
                  <a:srgbClr val="FF0000"/>
                </a:solidFill>
              </a:rPr>
              <a:t> to take any thing out of his house: </a:t>
            </a:r>
          </a:p>
          <a:p>
            <a:pPr>
              <a:buNone/>
            </a:pPr>
            <a:r>
              <a:rPr lang="en-US" dirty="0" smtClean="0">
                <a:solidFill>
                  <a:srgbClr val="92D050"/>
                </a:solidFill>
              </a:rPr>
              <a:t>						(Matthew 24:17 KJV)</a:t>
            </a:r>
          </a:p>
          <a:p>
            <a:endParaRPr lang="en-US" dirty="0"/>
          </a:p>
        </p:txBody>
      </p:sp>
    </p:spTree>
    <p:extLst>
      <p:ext uri="{BB962C8B-B14F-4D97-AF65-F5344CB8AC3E}">
        <p14:creationId xmlns:p14="http://schemas.microsoft.com/office/powerpoint/2010/main" val="3709110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630362"/>
          </a:xfrm>
        </p:spPr>
        <p:txBody>
          <a:bodyPr>
            <a:normAutofit/>
          </a:bodyPr>
          <a:lstStyle/>
          <a:p>
            <a:r>
              <a:rPr lang="en-US" dirty="0" smtClean="0">
                <a:solidFill>
                  <a:srgbClr val="FFC000"/>
                </a:solidFill>
              </a:rPr>
              <a:t>Here </a:t>
            </a:r>
            <a:r>
              <a:rPr lang="en-US" dirty="0">
                <a:solidFill>
                  <a:srgbClr val="FFC000"/>
                </a:solidFill>
              </a:rPr>
              <a:t>are </a:t>
            </a:r>
            <a:r>
              <a:rPr lang="en-US" dirty="0" smtClean="0">
                <a:solidFill>
                  <a:srgbClr val="FFC000"/>
                </a:solidFill>
              </a:rPr>
              <a:t>other </a:t>
            </a:r>
            <a:r>
              <a:rPr lang="en-US" dirty="0">
                <a:solidFill>
                  <a:srgbClr val="FFC000"/>
                </a:solidFill>
              </a:rPr>
              <a:t>EGW statements that we should </a:t>
            </a:r>
            <a:r>
              <a:rPr lang="en-US" dirty="0" smtClean="0">
                <a:solidFill>
                  <a:srgbClr val="FFC000"/>
                </a:solidFill>
              </a:rPr>
              <a:t>consider as relevant </a:t>
            </a:r>
            <a:r>
              <a:rPr lang="en-US" dirty="0">
                <a:solidFill>
                  <a:srgbClr val="FFC000"/>
                </a:solidFill>
              </a:rPr>
              <a:t>to the issue</a:t>
            </a:r>
            <a:r>
              <a:rPr lang="en-US" dirty="0" smtClean="0">
                <a:solidFill>
                  <a:srgbClr val="FFC000"/>
                </a:solidFill>
              </a:rPr>
              <a:t>:</a:t>
            </a:r>
            <a:endParaRPr lang="en-US" dirty="0">
              <a:solidFill>
                <a:srgbClr val="FFC000"/>
              </a:solidFill>
            </a:endParaRPr>
          </a:p>
        </p:txBody>
      </p:sp>
      <p:sp>
        <p:nvSpPr>
          <p:cNvPr id="3" name="Content Placeholder 2"/>
          <p:cNvSpPr>
            <a:spLocks noGrp="1"/>
          </p:cNvSpPr>
          <p:nvPr>
            <p:ph idx="1"/>
          </p:nvPr>
        </p:nvSpPr>
        <p:spPr>
          <a:xfrm>
            <a:off x="609600" y="1989667"/>
            <a:ext cx="10972800" cy="4136497"/>
          </a:xfrm>
        </p:spPr>
        <p:txBody>
          <a:bodyPr anchor="ctr"/>
          <a:lstStyle/>
          <a:p>
            <a:pPr marL="0" indent="0">
              <a:buNone/>
            </a:pPr>
            <a:r>
              <a:rPr lang="en-US" u="sng" dirty="0">
                <a:solidFill>
                  <a:srgbClr val="FFFF00"/>
                </a:solidFill>
              </a:rPr>
              <a:t>The fruit of the tree of life in the Garden of Eden possessed supernatural virtue.</a:t>
            </a:r>
            <a:r>
              <a:rPr lang="en-US" dirty="0">
                <a:solidFill>
                  <a:srgbClr val="FFFF00"/>
                </a:solidFill>
              </a:rPr>
              <a:t> To eat of it was to live forever. </a:t>
            </a:r>
            <a:r>
              <a:rPr lang="en-US" dirty="0">
                <a:solidFill>
                  <a:srgbClr val="FF0000"/>
                </a:solidFill>
              </a:rPr>
              <a:t>Its fruit was the antidote of death.</a:t>
            </a:r>
            <a:r>
              <a:rPr lang="en-US" dirty="0">
                <a:solidFill>
                  <a:srgbClr val="FFFF00"/>
                </a:solidFill>
              </a:rPr>
              <a:t> Its leaves were for the sustaining of life and immortality. But through man's disobedience death entered the world. </a:t>
            </a:r>
            <a:r>
              <a:rPr lang="en-US" dirty="0" smtClean="0">
                <a:solidFill>
                  <a:srgbClr val="FFFF00"/>
                </a:solidFill>
              </a:rPr>
              <a:t>								</a:t>
            </a:r>
            <a:r>
              <a:rPr lang="en-US" dirty="0" smtClean="0">
                <a:solidFill>
                  <a:srgbClr val="92D050"/>
                </a:solidFill>
              </a:rPr>
              <a:t>{</a:t>
            </a:r>
            <a:r>
              <a:rPr lang="en-US" dirty="0">
                <a:solidFill>
                  <a:srgbClr val="92D050"/>
                </a:solidFill>
              </a:rPr>
              <a:t>MM 233.5}</a:t>
            </a:r>
          </a:p>
          <a:p>
            <a:endParaRPr lang="en-US" dirty="0"/>
          </a:p>
        </p:txBody>
      </p:sp>
    </p:spTree>
    <p:extLst>
      <p:ext uri="{BB962C8B-B14F-4D97-AF65-F5344CB8AC3E}">
        <p14:creationId xmlns:p14="http://schemas.microsoft.com/office/powerpoint/2010/main" val="3043161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487362"/>
          </a:xfrm>
        </p:spPr>
        <p:txBody>
          <a:bodyPr>
            <a:normAutofit fontScale="90000"/>
          </a:bodyPr>
          <a:lstStyle/>
          <a:p>
            <a:endParaRPr lang="en-US" dirty="0"/>
          </a:p>
        </p:txBody>
      </p:sp>
      <p:sp>
        <p:nvSpPr>
          <p:cNvPr id="3" name="Content Placeholder 2"/>
          <p:cNvSpPr>
            <a:spLocks noGrp="1"/>
          </p:cNvSpPr>
          <p:nvPr>
            <p:ph idx="1"/>
          </p:nvPr>
        </p:nvSpPr>
        <p:spPr>
          <a:xfrm>
            <a:off x="609600" y="872067"/>
            <a:ext cx="10972800" cy="5254097"/>
          </a:xfrm>
        </p:spPr>
        <p:txBody>
          <a:bodyPr anchor="ctr"/>
          <a:lstStyle/>
          <a:p>
            <a:pPr marL="0" indent="0">
              <a:buNone/>
            </a:pPr>
            <a:r>
              <a:rPr lang="en-US" u="sng" dirty="0">
                <a:solidFill>
                  <a:srgbClr val="FFFF00"/>
                </a:solidFill>
              </a:rPr>
              <a:t>The tree of life was a type of the one great Source of immortality.</a:t>
            </a:r>
            <a:r>
              <a:rPr lang="en-US" dirty="0">
                <a:solidFill>
                  <a:srgbClr val="FFFF00"/>
                </a:solidFill>
              </a:rPr>
              <a:t> Of Christ it is written, "In Him was life; and the life was the light of men." He is the fountain of life. Obedience to Him is the life-giving, vivifying power that gladdens the soul. Through sin man shut himself off from access to the tree of life. </a:t>
            </a:r>
            <a:r>
              <a:rPr lang="en-US" u="sng" dirty="0">
                <a:solidFill>
                  <a:srgbClr val="FFFF00"/>
                </a:solidFill>
              </a:rPr>
              <a:t>Now, life and immortality are brought to light through Jesus Christ</a:t>
            </a:r>
            <a:r>
              <a:rPr lang="en-US" dirty="0">
                <a:solidFill>
                  <a:srgbClr val="FFFF00"/>
                </a:solidFill>
              </a:rPr>
              <a:t>. . . </a:t>
            </a:r>
            <a:r>
              <a:rPr lang="en-US" dirty="0" smtClean="0">
                <a:solidFill>
                  <a:srgbClr val="FFFF00"/>
                </a:solidFill>
              </a:rPr>
              <a:t>.	 									</a:t>
            </a:r>
            <a:r>
              <a:rPr lang="en-US" dirty="0" smtClean="0">
                <a:solidFill>
                  <a:srgbClr val="92D050"/>
                </a:solidFill>
              </a:rPr>
              <a:t>{</a:t>
            </a:r>
            <a:r>
              <a:rPr lang="en-US" dirty="0">
                <a:solidFill>
                  <a:srgbClr val="92D050"/>
                </a:solidFill>
              </a:rPr>
              <a:t>MM 233.6} </a:t>
            </a:r>
          </a:p>
          <a:p>
            <a:endParaRPr lang="en-US" dirty="0"/>
          </a:p>
        </p:txBody>
      </p:sp>
    </p:spTree>
    <p:extLst>
      <p:ext uri="{BB962C8B-B14F-4D97-AF65-F5344CB8AC3E}">
        <p14:creationId xmlns:p14="http://schemas.microsoft.com/office/powerpoint/2010/main" val="269949353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7"/>
            <a:ext cx="10972800" cy="1994429"/>
          </a:xfrm>
        </p:spPr>
        <p:txBody>
          <a:bodyPr>
            <a:normAutofit/>
          </a:bodyPr>
          <a:lstStyle/>
          <a:p>
            <a:r>
              <a:rPr lang="en-US" sz="3600" dirty="0">
                <a:solidFill>
                  <a:srgbClr val="FFC000"/>
                </a:solidFill>
              </a:rPr>
              <a:t>Not only was the fruit of the Tree of Life an antidote to the affects of the TKGE, it was required for immortal life even in a “sinless” state</a:t>
            </a:r>
            <a:r>
              <a:rPr lang="en-US" sz="3600" dirty="0" smtClean="0">
                <a:solidFill>
                  <a:srgbClr val="FFC000"/>
                </a:solidFill>
              </a:rPr>
              <a:t>.</a:t>
            </a:r>
            <a:endParaRPr lang="en-US" dirty="0">
              <a:solidFill>
                <a:srgbClr val="FFC000"/>
              </a:solidFill>
            </a:endParaRPr>
          </a:p>
        </p:txBody>
      </p:sp>
      <p:sp>
        <p:nvSpPr>
          <p:cNvPr id="3" name="Content Placeholder 2"/>
          <p:cNvSpPr>
            <a:spLocks noGrp="1"/>
          </p:cNvSpPr>
          <p:nvPr>
            <p:ph idx="1"/>
          </p:nvPr>
        </p:nvSpPr>
        <p:spPr>
          <a:xfrm>
            <a:off x="609600" y="2353733"/>
            <a:ext cx="10972800" cy="4089400"/>
          </a:xfrm>
        </p:spPr>
        <p:txBody>
          <a:bodyPr anchor="t">
            <a:normAutofit/>
          </a:bodyPr>
          <a:lstStyle/>
          <a:p>
            <a:pPr marL="0" indent="0">
              <a:buNone/>
            </a:pPr>
            <a:r>
              <a:rPr lang="en-US" sz="2800" dirty="0">
                <a:solidFill>
                  <a:srgbClr val="FFFF00"/>
                </a:solidFill>
              </a:rPr>
              <a:t>In order to possess an endless existence, man must continue to partake of the tree of life. </a:t>
            </a:r>
            <a:r>
              <a:rPr lang="en-US" sz="2800" u="sng" dirty="0">
                <a:solidFill>
                  <a:srgbClr val="FFFF00"/>
                </a:solidFill>
              </a:rPr>
              <a:t>Deprived of this, his vitality would gradually diminish until life should become extinct.</a:t>
            </a:r>
            <a:r>
              <a:rPr lang="en-US" sz="2800" dirty="0">
                <a:solidFill>
                  <a:srgbClr val="FFFF00"/>
                </a:solidFill>
              </a:rPr>
              <a:t>  </a:t>
            </a:r>
            <a:r>
              <a:rPr lang="en-US" sz="2800" dirty="0">
                <a:solidFill>
                  <a:srgbClr val="92D050"/>
                </a:solidFill>
              </a:rPr>
              <a:t>{PP 60.3</a:t>
            </a:r>
            <a:r>
              <a:rPr lang="en-US" sz="2800" dirty="0" smtClean="0">
                <a:solidFill>
                  <a:srgbClr val="92D050"/>
                </a:solidFill>
              </a:rPr>
              <a:t>}</a:t>
            </a:r>
          </a:p>
          <a:p>
            <a:pPr marL="0" indent="0">
              <a:buNone/>
            </a:pPr>
            <a:endParaRPr lang="en-US" dirty="0">
              <a:solidFill>
                <a:srgbClr val="92D050"/>
              </a:solidFill>
            </a:endParaRPr>
          </a:p>
          <a:p>
            <a:pPr marL="0" indent="0">
              <a:buNone/>
            </a:pPr>
            <a:r>
              <a:rPr lang="en-US" sz="3000" dirty="0">
                <a:solidFill>
                  <a:srgbClr val="FFFF00"/>
                </a:solidFill>
              </a:rPr>
              <a:t>After his disobedience he was not suffered to eat of the tree of life and perpetuate a life of sin</a:t>
            </a:r>
            <a:r>
              <a:rPr lang="en-US" sz="3000" dirty="0" smtClean="0">
                <a:solidFill>
                  <a:srgbClr val="FFFF00"/>
                </a:solidFill>
              </a:rPr>
              <a:t>.  </a:t>
            </a:r>
            <a:r>
              <a:rPr lang="en-US" sz="3000" u="sng" dirty="0">
                <a:solidFill>
                  <a:srgbClr val="FFFF00"/>
                </a:solidFill>
              </a:rPr>
              <a:t>In order for man to possess an endless life he must continue to eat of the fruit of the tree of life</a:t>
            </a:r>
            <a:r>
              <a:rPr lang="en-US" sz="3000" u="sng" dirty="0" smtClean="0">
                <a:solidFill>
                  <a:srgbClr val="FFFF00"/>
                </a:solidFill>
              </a:rPr>
              <a:t>.  </a:t>
            </a:r>
            <a:r>
              <a:rPr lang="en-US" sz="3000" u="sng" dirty="0">
                <a:solidFill>
                  <a:srgbClr val="FFFF00"/>
                </a:solidFill>
              </a:rPr>
              <a:t>Deprived of that tree, his life would gradually wear out</a:t>
            </a:r>
            <a:r>
              <a:rPr lang="en-US" sz="3000" dirty="0">
                <a:solidFill>
                  <a:srgbClr val="FFFF00"/>
                </a:solidFill>
              </a:rPr>
              <a:t>. </a:t>
            </a:r>
            <a:r>
              <a:rPr lang="en-US" sz="3000" dirty="0" smtClean="0">
                <a:solidFill>
                  <a:srgbClr val="FFFF00"/>
                </a:solidFill>
              </a:rPr>
              <a:t>                    </a:t>
            </a:r>
            <a:r>
              <a:rPr lang="en-US" sz="3000" dirty="0">
                <a:solidFill>
                  <a:srgbClr val="92D050"/>
                </a:solidFill>
              </a:rPr>
              <a:t>{1SP 69.1}</a:t>
            </a:r>
          </a:p>
          <a:p>
            <a:pPr marL="0" indent="0">
              <a:buNone/>
            </a:pPr>
            <a:endParaRPr lang="en-US" dirty="0">
              <a:solidFill>
                <a:srgbClr val="92D050"/>
              </a:solidFill>
            </a:endParaRPr>
          </a:p>
          <a:p>
            <a:endParaRPr lang="en-US" dirty="0"/>
          </a:p>
        </p:txBody>
      </p:sp>
    </p:spTree>
    <p:extLst>
      <p:ext uri="{BB962C8B-B14F-4D97-AF65-F5344CB8AC3E}">
        <p14:creationId xmlns:p14="http://schemas.microsoft.com/office/powerpoint/2010/main" val="3287257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7"/>
            <a:ext cx="10972800" cy="2028295"/>
          </a:xfrm>
        </p:spPr>
        <p:txBody>
          <a:bodyPr>
            <a:normAutofit/>
          </a:bodyPr>
          <a:lstStyle/>
          <a:p>
            <a:pPr algn="l"/>
            <a:r>
              <a:rPr lang="en-US" sz="3600" dirty="0">
                <a:solidFill>
                  <a:srgbClr val="FFC000"/>
                </a:solidFill>
              </a:rPr>
              <a:t>The ultimate cause of death for Adam and Eve was not eating the fruit of the TKGE, but being deprived of access to the Tree of Life</a:t>
            </a:r>
            <a:r>
              <a:rPr lang="en-US" sz="3600" dirty="0" smtClean="0">
                <a:solidFill>
                  <a:srgbClr val="FFC000"/>
                </a:solidFill>
              </a:rPr>
              <a:t>.</a:t>
            </a:r>
            <a:endParaRPr lang="en-US" sz="3600" dirty="0"/>
          </a:p>
        </p:txBody>
      </p:sp>
      <p:sp>
        <p:nvSpPr>
          <p:cNvPr id="3" name="Content Placeholder 2"/>
          <p:cNvSpPr>
            <a:spLocks noGrp="1"/>
          </p:cNvSpPr>
          <p:nvPr>
            <p:ph idx="1"/>
          </p:nvPr>
        </p:nvSpPr>
        <p:spPr>
          <a:xfrm>
            <a:off x="609600" y="2387599"/>
            <a:ext cx="10972800" cy="3928533"/>
          </a:xfrm>
        </p:spPr>
        <p:txBody>
          <a:bodyPr anchor="ctr">
            <a:normAutofit/>
          </a:bodyPr>
          <a:lstStyle/>
          <a:p>
            <a:pPr marL="0" indent="0">
              <a:buNone/>
            </a:pPr>
            <a:r>
              <a:rPr lang="en-US" dirty="0">
                <a:solidFill>
                  <a:srgbClr val="FFFF00"/>
                </a:solidFill>
              </a:rPr>
              <a:t>And the LORD God said, Behold, the man is become as one of us, to know good and evil: and now, lest he put forth his hand, and take also of the tree of life, and eat, and live for ever:</a:t>
            </a:r>
          </a:p>
          <a:p>
            <a:pPr marL="0" indent="0">
              <a:buNone/>
            </a:pPr>
            <a:r>
              <a:rPr lang="en-US" dirty="0">
                <a:solidFill>
                  <a:srgbClr val="FFFF00"/>
                </a:solidFill>
              </a:rPr>
              <a:t>Therefore the LORD God sent him forth from the garden of Eden, to till the ground from </a:t>
            </a:r>
            <a:r>
              <a:rPr lang="en-US" dirty="0" err="1">
                <a:solidFill>
                  <a:srgbClr val="FFFF00"/>
                </a:solidFill>
              </a:rPr>
              <a:t>from</a:t>
            </a:r>
            <a:r>
              <a:rPr lang="en-US" dirty="0">
                <a:solidFill>
                  <a:srgbClr val="FFFF00"/>
                </a:solidFill>
              </a:rPr>
              <a:t> where he was taken</a:t>
            </a:r>
            <a:r>
              <a:rPr lang="en-US" dirty="0" smtClean="0">
                <a:solidFill>
                  <a:srgbClr val="FFFF00"/>
                </a:solidFill>
              </a:rPr>
              <a:t>.</a:t>
            </a:r>
            <a:r>
              <a:rPr lang="en-US" dirty="0">
                <a:solidFill>
                  <a:srgbClr val="FFFF00"/>
                </a:solidFill>
              </a:rPr>
              <a:t> </a:t>
            </a:r>
          </a:p>
          <a:p>
            <a:pPr marL="0" indent="0">
              <a:buNone/>
            </a:pPr>
            <a:r>
              <a:rPr lang="en-US" dirty="0" smtClean="0">
                <a:solidFill>
                  <a:srgbClr val="92D050"/>
                </a:solidFill>
              </a:rPr>
              <a:t>							(</a:t>
            </a:r>
            <a:r>
              <a:rPr lang="en-US" dirty="0">
                <a:solidFill>
                  <a:srgbClr val="92D050"/>
                </a:solidFill>
              </a:rPr>
              <a:t>Genesis 3:22-23 AKJV</a:t>
            </a:r>
            <a:r>
              <a:rPr lang="en-US" dirty="0" smtClean="0">
                <a:solidFill>
                  <a:srgbClr val="92D050"/>
                </a:solidFill>
              </a:rPr>
              <a:t>)</a:t>
            </a:r>
            <a:endParaRPr lang="en-US" dirty="0"/>
          </a:p>
        </p:txBody>
      </p:sp>
    </p:spTree>
    <p:extLst>
      <p:ext uri="{BB962C8B-B14F-4D97-AF65-F5344CB8AC3E}">
        <p14:creationId xmlns:p14="http://schemas.microsoft.com/office/powerpoint/2010/main" val="2672422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069571"/>
            <a:ext cx="10972800" cy="2536296"/>
          </a:xfrm>
        </p:spPr>
        <p:txBody>
          <a:bodyPr>
            <a:normAutofit/>
          </a:bodyPr>
          <a:lstStyle/>
          <a:p>
            <a:r>
              <a:rPr lang="en-US" dirty="0">
                <a:solidFill>
                  <a:srgbClr val="FFC000"/>
                </a:solidFill>
              </a:rPr>
              <a:t>Is there any evidence that the TKGE was ever on the earth when the Tree of Life was not nearby to it</a:t>
            </a:r>
            <a:r>
              <a:rPr lang="en-US" dirty="0" smtClean="0">
                <a:solidFill>
                  <a:srgbClr val="FFC000"/>
                </a:solidFill>
              </a:rPr>
              <a:t>?</a:t>
            </a:r>
            <a:endParaRPr lang="en-US" dirty="0"/>
          </a:p>
        </p:txBody>
      </p:sp>
      <p:sp>
        <p:nvSpPr>
          <p:cNvPr id="3" name="Content Placeholder 2"/>
          <p:cNvSpPr>
            <a:spLocks noGrp="1"/>
          </p:cNvSpPr>
          <p:nvPr>
            <p:ph idx="1"/>
          </p:nvPr>
        </p:nvSpPr>
        <p:spPr>
          <a:xfrm>
            <a:off x="609600" y="4817533"/>
            <a:ext cx="10972800" cy="1308631"/>
          </a:xfrm>
        </p:spPr>
        <p:txBody>
          <a:bodyPr/>
          <a:lstStyle/>
          <a:p>
            <a:endParaRPr lang="en-US" dirty="0"/>
          </a:p>
        </p:txBody>
      </p:sp>
    </p:spTree>
    <p:extLst>
      <p:ext uri="{BB962C8B-B14F-4D97-AF65-F5344CB8AC3E}">
        <p14:creationId xmlns:p14="http://schemas.microsoft.com/office/powerpoint/2010/main" val="328782951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solidFill>
                  <a:srgbClr val="FFC000"/>
                </a:solidFill>
              </a:rPr>
              <a:t>THREE </a:t>
            </a:r>
            <a:r>
              <a:rPr lang="en-US" sz="3600" dirty="0" smtClean="0">
                <a:solidFill>
                  <a:srgbClr val="FFC000"/>
                </a:solidFill>
              </a:rPr>
              <a:t>OPTIONS</a:t>
            </a:r>
            <a:endParaRPr lang="en-US" sz="3600" dirty="0"/>
          </a:p>
        </p:txBody>
      </p:sp>
      <p:sp>
        <p:nvSpPr>
          <p:cNvPr id="3" name="Content Placeholder 2"/>
          <p:cNvSpPr>
            <a:spLocks noGrp="1"/>
          </p:cNvSpPr>
          <p:nvPr>
            <p:ph idx="1"/>
          </p:nvPr>
        </p:nvSpPr>
        <p:spPr>
          <a:xfrm>
            <a:off x="609600" y="1600201"/>
            <a:ext cx="10972800" cy="4685269"/>
          </a:xfrm>
        </p:spPr>
        <p:txBody>
          <a:bodyPr>
            <a:normAutofit/>
          </a:bodyPr>
          <a:lstStyle/>
          <a:p>
            <a:pPr marL="514350" lvl="0" indent="-514350">
              <a:buFont typeface="+mj-lt"/>
              <a:buAutoNum type="arabicPeriod"/>
            </a:pPr>
            <a:r>
              <a:rPr lang="en-US" sz="2400" dirty="0" smtClean="0">
                <a:solidFill>
                  <a:srgbClr val="FFFF00"/>
                </a:solidFill>
              </a:rPr>
              <a:t>God </a:t>
            </a:r>
            <a:r>
              <a:rPr lang="en-US" sz="2400" dirty="0">
                <a:solidFill>
                  <a:srgbClr val="FFFF00"/>
                </a:solidFill>
              </a:rPr>
              <a:t>and the Adversary made an agreement that if Adam and Eve should eat of the TKGE, then God would escort the pair out of the Garden and allow the Devil access to them--and in the process deprive them of access to the Tree of Life</a:t>
            </a:r>
            <a:r>
              <a:rPr lang="en-US" sz="2400" dirty="0" smtClean="0">
                <a:solidFill>
                  <a:srgbClr val="FFFF00"/>
                </a:solidFill>
              </a:rPr>
              <a:t>.</a:t>
            </a:r>
          </a:p>
          <a:p>
            <a:pPr marL="514350" lvl="0" indent="-514350">
              <a:buFont typeface="+mj-lt"/>
              <a:buAutoNum type="arabicPeriod"/>
            </a:pPr>
            <a:endParaRPr lang="en-US" sz="2400" dirty="0" smtClean="0">
              <a:solidFill>
                <a:srgbClr val="FFFF00"/>
              </a:solidFill>
            </a:endParaRPr>
          </a:p>
          <a:p>
            <a:pPr marL="514350" indent="-514350">
              <a:buFont typeface="+mj-lt"/>
              <a:buAutoNum type="arabicPeriod"/>
            </a:pPr>
            <a:r>
              <a:rPr lang="en-US" sz="2400" dirty="0">
                <a:solidFill>
                  <a:srgbClr val="FFFF00"/>
                </a:solidFill>
              </a:rPr>
              <a:t>Believing the Devil’s lies about God, caused such derangement of their minds, that the consequences of sin naturally flowed from purely mental causes--plus they would be denied access to the Tree of Life</a:t>
            </a:r>
            <a:r>
              <a:rPr lang="en-US" sz="2400" dirty="0" smtClean="0">
                <a:solidFill>
                  <a:srgbClr val="FFFF00"/>
                </a:solidFill>
              </a:rPr>
              <a:t>.</a:t>
            </a:r>
          </a:p>
          <a:p>
            <a:pPr marL="514350" indent="-514350">
              <a:buFont typeface="+mj-lt"/>
              <a:buAutoNum type="arabicPeriod"/>
            </a:pPr>
            <a:endParaRPr lang="en-US" sz="2400" dirty="0" smtClean="0">
              <a:solidFill>
                <a:srgbClr val="FFFF00"/>
              </a:solidFill>
            </a:endParaRPr>
          </a:p>
          <a:p>
            <a:pPr marL="514350" lvl="0" indent="-514350">
              <a:buFont typeface="+mj-lt"/>
              <a:buAutoNum type="arabicPeriod"/>
            </a:pPr>
            <a:r>
              <a:rPr lang="en-US" sz="2400" dirty="0">
                <a:solidFill>
                  <a:srgbClr val="FFFF00"/>
                </a:solidFill>
              </a:rPr>
              <a:t>Something was in the fruit which would not cause death or injury to them, but would make it impossible for them to stay in the Garden.</a:t>
            </a:r>
          </a:p>
          <a:p>
            <a:pPr marL="514350" indent="-514350">
              <a:buFont typeface="+mj-lt"/>
              <a:buAutoNum type="arabicPeriod"/>
            </a:pPr>
            <a:endParaRPr lang="en-US" sz="2400" dirty="0" smtClean="0">
              <a:solidFill>
                <a:srgbClr val="FFFF00"/>
              </a:solidFill>
            </a:endParaRPr>
          </a:p>
          <a:p>
            <a:pPr marL="514350" indent="-514350">
              <a:buFont typeface="+mj-lt"/>
              <a:buAutoNum type="arabicPeriod"/>
            </a:pPr>
            <a:endParaRPr lang="en-US" sz="2400" dirty="0">
              <a:solidFill>
                <a:srgbClr val="FFFF00"/>
              </a:solidFill>
            </a:endParaRPr>
          </a:p>
          <a:p>
            <a:pPr marL="514350" indent="-514350">
              <a:buFont typeface="+mj-lt"/>
              <a:buAutoNum type="arabicPeriod"/>
            </a:pPr>
            <a:endParaRPr lang="en-US" sz="2400" dirty="0" smtClean="0">
              <a:solidFill>
                <a:srgbClr val="FFFF00"/>
              </a:solidFill>
            </a:endParaRPr>
          </a:p>
          <a:p>
            <a:pPr marL="514350" indent="-514350">
              <a:buFont typeface="+mj-lt"/>
              <a:buAutoNum type="arabicPeriod"/>
            </a:pPr>
            <a:endParaRPr lang="en-US" sz="2400" dirty="0">
              <a:solidFill>
                <a:srgbClr val="FFFF00"/>
              </a:solidFill>
            </a:endParaRPr>
          </a:p>
          <a:p>
            <a:pPr marL="514350" indent="-514350">
              <a:buFont typeface="+mj-lt"/>
              <a:buAutoNum type="arabicPeriod"/>
            </a:pPr>
            <a:endParaRPr lang="en-US" sz="2400" dirty="0">
              <a:solidFill>
                <a:srgbClr val="FFFF00"/>
              </a:solidFill>
            </a:endParaRPr>
          </a:p>
          <a:p>
            <a:pPr marL="514350" lvl="0" indent="-514350">
              <a:buFont typeface="+mj-lt"/>
              <a:buAutoNum type="arabicPeriod"/>
            </a:pPr>
            <a:endParaRPr lang="en-US" sz="2400" dirty="0">
              <a:solidFill>
                <a:srgbClr val="FFFF00"/>
              </a:solidFill>
            </a:endParaRPr>
          </a:p>
          <a:p>
            <a:pPr marL="514350" indent="-514350">
              <a:buFont typeface="+mj-lt"/>
              <a:buAutoNum type="arabicPeriod"/>
            </a:pPr>
            <a:endParaRPr lang="en-US" sz="2400" dirty="0"/>
          </a:p>
        </p:txBody>
      </p:sp>
    </p:spTree>
    <p:extLst>
      <p:ext uri="{BB962C8B-B14F-4D97-AF65-F5344CB8AC3E}">
        <p14:creationId xmlns:p14="http://schemas.microsoft.com/office/powerpoint/2010/main" val="4049769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64758"/>
            <a:ext cx="10972800" cy="1029728"/>
          </a:xfrm>
        </p:spPr>
        <p:txBody>
          <a:bodyPr>
            <a:normAutofit/>
          </a:bodyPr>
          <a:lstStyle/>
          <a:p>
            <a:r>
              <a:rPr lang="en-US" sz="3600" dirty="0">
                <a:solidFill>
                  <a:srgbClr val="FFC000"/>
                </a:solidFill>
              </a:rPr>
              <a:t>Option Number </a:t>
            </a:r>
            <a:r>
              <a:rPr lang="en-US" sz="3600" dirty="0" smtClean="0">
                <a:solidFill>
                  <a:srgbClr val="FFC000"/>
                </a:solidFill>
              </a:rPr>
              <a:t>One</a:t>
            </a:r>
            <a:endParaRPr lang="en-US" sz="3600" dirty="0">
              <a:solidFill>
                <a:srgbClr val="FFC000"/>
              </a:solidFill>
            </a:endParaRPr>
          </a:p>
        </p:txBody>
      </p:sp>
      <p:sp>
        <p:nvSpPr>
          <p:cNvPr id="3" name="Content Placeholder 2"/>
          <p:cNvSpPr>
            <a:spLocks noGrp="1"/>
          </p:cNvSpPr>
          <p:nvPr>
            <p:ph idx="1"/>
          </p:nvPr>
        </p:nvSpPr>
        <p:spPr>
          <a:xfrm>
            <a:off x="609600" y="1145059"/>
            <a:ext cx="10972800" cy="5280455"/>
          </a:xfrm>
        </p:spPr>
        <p:txBody>
          <a:bodyPr>
            <a:normAutofit/>
          </a:bodyPr>
          <a:lstStyle/>
          <a:p>
            <a:pPr marL="0" lvl="0" indent="0">
              <a:buNone/>
            </a:pPr>
            <a:r>
              <a:rPr lang="en-US" sz="2400" dirty="0">
                <a:solidFill>
                  <a:srgbClr val="FFFF00"/>
                </a:solidFill>
              </a:rPr>
              <a:t>God and the Adversary made an agreement that if Adam and Eve should eat of the TKGE, then God would escort the pair out of the Garden and allow the Devil access to them--and in the process deprive them of access to the Tree of Life.</a:t>
            </a:r>
          </a:p>
          <a:p>
            <a:endParaRPr lang="en-US" sz="2400" dirty="0" smtClean="0"/>
          </a:p>
          <a:p>
            <a:pPr marL="0" indent="0">
              <a:buNone/>
            </a:pPr>
            <a:r>
              <a:rPr lang="en-US" sz="2400" dirty="0">
                <a:solidFill>
                  <a:srgbClr val="FFFF00"/>
                </a:solidFill>
              </a:rPr>
              <a:t>Pros:    </a:t>
            </a:r>
            <a:r>
              <a:rPr lang="en-US" sz="2400" dirty="0" smtClean="0">
                <a:solidFill>
                  <a:srgbClr val="FFFF00"/>
                </a:solidFill>
              </a:rPr>
              <a:t>EGW’s statements </a:t>
            </a:r>
            <a:r>
              <a:rPr lang="en-US" sz="2400" dirty="0">
                <a:solidFill>
                  <a:srgbClr val="FFFF00"/>
                </a:solidFill>
              </a:rPr>
              <a:t>regarding nothing in fruit would be in complete agreement</a:t>
            </a:r>
            <a:r>
              <a:rPr lang="en-US" sz="2400" dirty="0" smtClean="0">
                <a:solidFill>
                  <a:srgbClr val="FFFF00"/>
                </a:solidFill>
              </a:rPr>
              <a:t>.</a:t>
            </a:r>
          </a:p>
          <a:p>
            <a:pPr marL="0" indent="0">
              <a:buNone/>
            </a:pPr>
            <a:endParaRPr lang="en-US" sz="2400" dirty="0">
              <a:solidFill>
                <a:srgbClr val="FFFF00"/>
              </a:solidFill>
            </a:endParaRPr>
          </a:p>
          <a:p>
            <a:pPr marL="0" indent="0">
              <a:buNone/>
            </a:pPr>
            <a:r>
              <a:rPr lang="en-US" sz="2400" dirty="0">
                <a:solidFill>
                  <a:srgbClr val="FFFF00"/>
                </a:solidFill>
              </a:rPr>
              <a:t>Cons:   A)  Physical changes in Adam and Eve prior to their expulsion from the Garden</a:t>
            </a:r>
            <a:r>
              <a:rPr lang="en-US" sz="2400" dirty="0" smtClean="0">
                <a:solidFill>
                  <a:srgbClr val="FFFF00"/>
                </a:solidFill>
              </a:rPr>
              <a:t>.</a:t>
            </a:r>
          </a:p>
          <a:p>
            <a:pPr marL="0" indent="0">
              <a:buNone/>
            </a:pPr>
            <a:endParaRPr lang="en-US" sz="2400" dirty="0">
              <a:solidFill>
                <a:srgbClr val="FFFF00"/>
              </a:solidFill>
            </a:endParaRPr>
          </a:p>
          <a:p>
            <a:pPr marL="0" indent="0">
              <a:buNone/>
            </a:pPr>
            <a:r>
              <a:rPr lang="en-US" sz="2400" dirty="0" smtClean="0">
                <a:solidFill>
                  <a:srgbClr val="FFFF00"/>
                </a:solidFill>
              </a:rPr>
              <a:t>	B</a:t>
            </a:r>
            <a:r>
              <a:rPr lang="en-US" sz="2400" dirty="0">
                <a:solidFill>
                  <a:srgbClr val="FFFF00"/>
                </a:solidFill>
              </a:rPr>
              <a:t>) Why would reptiles (snakes in particular) who have no moral choice, have the largest </a:t>
            </a:r>
            <a:r>
              <a:rPr lang="en-US" sz="2400" dirty="0" smtClean="0">
                <a:solidFill>
                  <a:srgbClr val="FFFF00"/>
                </a:solidFill>
              </a:rPr>
              <a:t>per </a:t>
            </a:r>
            <a:r>
              <a:rPr lang="en-US" sz="2400" dirty="0">
                <a:solidFill>
                  <a:srgbClr val="FFFF00"/>
                </a:solidFill>
              </a:rPr>
              <a:t>capita MGE load of any other animal?  In fact, copperhead snakes are the only animal whose MGE infestation equals </a:t>
            </a:r>
            <a:r>
              <a:rPr lang="en-US" sz="2400" dirty="0" smtClean="0">
                <a:solidFill>
                  <a:srgbClr val="FFFF00"/>
                </a:solidFill>
              </a:rPr>
              <a:t>that of humans. </a:t>
            </a:r>
            <a:endParaRPr lang="en-US" sz="2400" dirty="0">
              <a:solidFill>
                <a:srgbClr val="FFFF00"/>
              </a:solidFill>
            </a:endParaRPr>
          </a:p>
          <a:p>
            <a:pPr marL="0" indent="0">
              <a:buNone/>
            </a:pPr>
            <a:endParaRPr lang="en-US" sz="2400" dirty="0">
              <a:solidFill>
                <a:srgbClr val="FFFF00"/>
              </a:solidFill>
            </a:endParaRPr>
          </a:p>
        </p:txBody>
      </p:sp>
    </p:spTree>
    <p:extLst>
      <p:ext uri="{BB962C8B-B14F-4D97-AF65-F5344CB8AC3E}">
        <p14:creationId xmlns:p14="http://schemas.microsoft.com/office/powerpoint/2010/main" val="3580563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89470"/>
            <a:ext cx="10972800" cy="1120346"/>
          </a:xfrm>
        </p:spPr>
        <p:txBody>
          <a:bodyPr>
            <a:normAutofit/>
          </a:bodyPr>
          <a:lstStyle/>
          <a:p>
            <a:r>
              <a:rPr lang="en-US" sz="3600" dirty="0">
                <a:solidFill>
                  <a:srgbClr val="FFC000"/>
                </a:solidFill>
              </a:rPr>
              <a:t>Option Number </a:t>
            </a:r>
            <a:r>
              <a:rPr lang="en-US" sz="3600" dirty="0" smtClean="0">
                <a:solidFill>
                  <a:srgbClr val="FFC000"/>
                </a:solidFill>
              </a:rPr>
              <a:t>Two</a:t>
            </a:r>
            <a:endParaRPr lang="en-US" sz="3600" dirty="0"/>
          </a:p>
        </p:txBody>
      </p:sp>
      <p:sp>
        <p:nvSpPr>
          <p:cNvPr id="3" name="Content Placeholder 2"/>
          <p:cNvSpPr>
            <a:spLocks noGrp="1"/>
          </p:cNvSpPr>
          <p:nvPr>
            <p:ph idx="1"/>
          </p:nvPr>
        </p:nvSpPr>
        <p:spPr>
          <a:xfrm>
            <a:off x="609600" y="1243914"/>
            <a:ext cx="10972800" cy="5173361"/>
          </a:xfrm>
        </p:spPr>
        <p:txBody>
          <a:bodyPr/>
          <a:lstStyle/>
          <a:p>
            <a:pPr marL="0" indent="0">
              <a:buNone/>
            </a:pPr>
            <a:r>
              <a:rPr lang="en-US" sz="2400" dirty="0">
                <a:solidFill>
                  <a:srgbClr val="FFFF00"/>
                </a:solidFill>
              </a:rPr>
              <a:t>Believing the Devil’s lies about God, caused such derangement of their minds, that the consequences of sin naturally flowed from purely mental causes--plus they would be denied access to the Tree of Life</a:t>
            </a:r>
            <a:r>
              <a:rPr lang="en-US" sz="2400" dirty="0" smtClean="0">
                <a:solidFill>
                  <a:srgbClr val="FFFF00"/>
                </a:solidFill>
              </a:rPr>
              <a:t>.</a:t>
            </a:r>
          </a:p>
          <a:p>
            <a:pPr marL="0" indent="0">
              <a:buNone/>
            </a:pPr>
            <a:endParaRPr lang="en-US" sz="2400" dirty="0">
              <a:solidFill>
                <a:srgbClr val="FFFF00"/>
              </a:solidFill>
            </a:endParaRPr>
          </a:p>
          <a:p>
            <a:pPr marL="0" indent="0">
              <a:buNone/>
            </a:pPr>
            <a:r>
              <a:rPr lang="en-US" sz="2400" dirty="0">
                <a:solidFill>
                  <a:srgbClr val="FFFF00"/>
                </a:solidFill>
              </a:rPr>
              <a:t>Pros:  </a:t>
            </a:r>
            <a:r>
              <a:rPr lang="en-US" sz="2400" dirty="0" smtClean="0">
                <a:solidFill>
                  <a:srgbClr val="FFFF00"/>
                </a:solidFill>
              </a:rPr>
              <a:t>Compatible </a:t>
            </a:r>
            <a:r>
              <a:rPr lang="en-US" sz="2400" dirty="0">
                <a:solidFill>
                  <a:srgbClr val="FFFF00"/>
                </a:solidFill>
              </a:rPr>
              <a:t>with statements about nothing in the fruit that causes harm or  </a:t>
            </a:r>
          </a:p>
          <a:p>
            <a:pPr marL="0" indent="0">
              <a:buNone/>
            </a:pPr>
            <a:r>
              <a:rPr lang="en-US" sz="2400" dirty="0">
                <a:solidFill>
                  <a:srgbClr val="FFFF00"/>
                </a:solidFill>
              </a:rPr>
              <a:t>            death</a:t>
            </a:r>
            <a:r>
              <a:rPr lang="en-US" sz="2400" dirty="0" smtClean="0">
                <a:solidFill>
                  <a:srgbClr val="FFFF00"/>
                </a:solidFill>
              </a:rPr>
              <a:t>.</a:t>
            </a:r>
          </a:p>
          <a:p>
            <a:pPr marL="0" indent="0">
              <a:buNone/>
            </a:pPr>
            <a:r>
              <a:rPr lang="en-US" sz="2400" dirty="0">
                <a:solidFill>
                  <a:srgbClr val="FFFF00"/>
                </a:solidFill>
              </a:rPr>
              <a:t>Cons: </a:t>
            </a:r>
            <a:r>
              <a:rPr lang="en-US" sz="2400" dirty="0" smtClean="0">
                <a:solidFill>
                  <a:srgbClr val="FFFF00"/>
                </a:solidFill>
              </a:rPr>
              <a:t>  </a:t>
            </a:r>
            <a:r>
              <a:rPr lang="en-US" sz="2400" dirty="0">
                <a:solidFill>
                  <a:srgbClr val="FFFF00"/>
                </a:solidFill>
              </a:rPr>
              <a:t>A)  How did all living non human organisms become affected by sin when   </a:t>
            </a:r>
          </a:p>
          <a:p>
            <a:pPr marL="0" indent="0">
              <a:buNone/>
            </a:pPr>
            <a:r>
              <a:rPr lang="en-US" sz="2400" dirty="0">
                <a:solidFill>
                  <a:srgbClr val="FFFF00"/>
                </a:solidFill>
              </a:rPr>
              <a:t>	      presumably, they cannot believe a lie about God? </a:t>
            </a:r>
          </a:p>
          <a:p>
            <a:pPr marL="0" indent="0">
              <a:buNone/>
            </a:pPr>
            <a:endParaRPr lang="en-US" sz="2400" dirty="0" smtClean="0">
              <a:solidFill>
                <a:srgbClr val="FFFF00"/>
              </a:solidFill>
            </a:endParaRPr>
          </a:p>
          <a:p>
            <a:pPr marL="0" indent="0">
              <a:buNone/>
            </a:pPr>
            <a:r>
              <a:rPr lang="en-US" sz="2400" dirty="0" smtClean="0">
                <a:solidFill>
                  <a:srgbClr val="FFFF00"/>
                </a:solidFill>
              </a:rPr>
              <a:t>	B</a:t>
            </a:r>
            <a:r>
              <a:rPr lang="en-US" sz="2400" dirty="0">
                <a:solidFill>
                  <a:srgbClr val="FFFF00"/>
                </a:solidFill>
              </a:rPr>
              <a:t>)  Since sin is inherited (Romans 5:12), it must be present in the genome. </a:t>
            </a:r>
            <a:r>
              <a:rPr lang="en-US" sz="2400" dirty="0" smtClean="0">
                <a:solidFill>
                  <a:srgbClr val="FFFF00"/>
                </a:solidFill>
              </a:rPr>
              <a:t> </a:t>
            </a:r>
            <a:r>
              <a:rPr lang="en-US" sz="2400" dirty="0">
                <a:solidFill>
                  <a:srgbClr val="FFFF00"/>
                </a:solidFill>
              </a:rPr>
              <a:t>There </a:t>
            </a:r>
            <a:r>
              <a:rPr lang="en-US" sz="2400" dirty="0" smtClean="0">
                <a:solidFill>
                  <a:srgbClr val="FFFF00"/>
                </a:solidFill>
              </a:rPr>
              <a:t>is </a:t>
            </a:r>
            <a:r>
              <a:rPr lang="en-US" sz="2400" dirty="0">
                <a:solidFill>
                  <a:srgbClr val="FFFF00"/>
                </a:solidFill>
              </a:rPr>
              <a:t>no known </a:t>
            </a:r>
            <a:r>
              <a:rPr lang="en-US" sz="2400" dirty="0" smtClean="0">
                <a:solidFill>
                  <a:srgbClr val="FFFF00"/>
                </a:solidFill>
              </a:rPr>
              <a:t>evidence that </a:t>
            </a:r>
            <a:r>
              <a:rPr lang="en-US" sz="2400" dirty="0">
                <a:solidFill>
                  <a:srgbClr val="FFFF00"/>
                </a:solidFill>
              </a:rPr>
              <a:t>thinking </a:t>
            </a:r>
            <a:r>
              <a:rPr lang="en-US" sz="2400" dirty="0" smtClean="0">
                <a:solidFill>
                  <a:srgbClr val="FFFF00"/>
                </a:solidFill>
              </a:rPr>
              <a:t>changes </a:t>
            </a:r>
            <a:r>
              <a:rPr lang="en-US" sz="2400" dirty="0">
                <a:solidFill>
                  <a:srgbClr val="FFFF00"/>
                </a:solidFill>
              </a:rPr>
              <a:t>DNA sequences in the neurons, much less non CNS </a:t>
            </a:r>
            <a:r>
              <a:rPr lang="en-US" sz="2400" dirty="0" smtClean="0">
                <a:solidFill>
                  <a:srgbClr val="FFFF00"/>
                </a:solidFill>
              </a:rPr>
              <a:t>or germ </a:t>
            </a:r>
            <a:r>
              <a:rPr lang="en-US" sz="2400" dirty="0">
                <a:solidFill>
                  <a:srgbClr val="FFFF00"/>
                </a:solidFill>
              </a:rPr>
              <a:t>cells.</a:t>
            </a:r>
          </a:p>
          <a:p>
            <a:pPr marL="0" indent="0">
              <a:buNone/>
            </a:pPr>
            <a:endParaRPr lang="en-US" sz="2400" dirty="0">
              <a:solidFill>
                <a:srgbClr val="FFFF00"/>
              </a:solidFill>
            </a:endParaRPr>
          </a:p>
          <a:p>
            <a:pPr marL="0" indent="0">
              <a:buNone/>
            </a:pPr>
            <a:endParaRPr lang="en-US" dirty="0">
              <a:solidFill>
                <a:srgbClr val="FFFF00"/>
              </a:solidFill>
            </a:endParaRPr>
          </a:p>
        </p:txBody>
      </p:sp>
    </p:spTree>
    <p:extLst>
      <p:ext uri="{BB962C8B-B14F-4D97-AF65-F5344CB8AC3E}">
        <p14:creationId xmlns:p14="http://schemas.microsoft.com/office/powerpoint/2010/main" val="2135685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2552" y="6211329"/>
            <a:ext cx="10972800" cy="363195"/>
          </a:xfrm>
        </p:spPr>
        <p:txBody>
          <a:bodyPr>
            <a:normAutofit fontScale="90000"/>
          </a:bodyPr>
          <a:lstStyle/>
          <a:p>
            <a:endParaRPr lang="en-US"/>
          </a:p>
        </p:txBody>
      </p:sp>
      <p:sp>
        <p:nvSpPr>
          <p:cNvPr id="3" name="Content Placeholder 2"/>
          <p:cNvSpPr>
            <a:spLocks noGrp="1"/>
          </p:cNvSpPr>
          <p:nvPr>
            <p:ph idx="1"/>
          </p:nvPr>
        </p:nvSpPr>
        <p:spPr>
          <a:xfrm>
            <a:off x="593125" y="611661"/>
            <a:ext cx="10972800" cy="5311344"/>
          </a:xfrm>
        </p:spPr>
        <p:txBody>
          <a:bodyPr/>
          <a:lstStyle/>
          <a:p>
            <a:pPr marL="0" indent="0">
              <a:buNone/>
            </a:pPr>
            <a:r>
              <a:rPr lang="en-US" sz="2400" dirty="0" smtClean="0">
                <a:solidFill>
                  <a:srgbClr val="FFFF00"/>
                </a:solidFill>
              </a:rPr>
              <a:t>	C</a:t>
            </a:r>
            <a:r>
              <a:rPr lang="en-US" sz="2400" dirty="0">
                <a:solidFill>
                  <a:srgbClr val="FFFF00"/>
                </a:solidFill>
              </a:rPr>
              <a:t>)  By EGW’s own accounts, Adam and Eve were genuinely sorry after being confronted </a:t>
            </a:r>
            <a:r>
              <a:rPr lang="en-US" sz="2400" dirty="0" smtClean="0">
                <a:solidFill>
                  <a:srgbClr val="FFFF00"/>
                </a:solidFill>
              </a:rPr>
              <a:t>by </a:t>
            </a:r>
            <a:r>
              <a:rPr lang="en-US" sz="2400" dirty="0">
                <a:solidFill>
                  <a:srgbClr val="FFFF00"/>
                </a:solidFill>
              </a:rPr>
              <a:t>God, and there was no evidence that they still believed anything that the Devil had told </a:t>
            </a:r>
            <a:r>
              <a:rPr lang="en-US" sz="2400" dirty="0" smtClean="0">
                <a:solidFill>
                  <a:srgbClr val="FFFF00"/>
                </a:solidFill>
              </a:rPr>
              <a:t>Eve</a:t>
            </a:r>
            <a:r>
              <a:rPr lang="en-US" sz="2400" dirty="0">
                <a:solidFill>
                  <a:srgbClr val="FFFF00"/>
                </a:solidFill>
              </a:rPr>
              <a:t>.  So, </a:t>
            </a:r>
            <a:r>
              <a:rPr lang="en-US" sz="2400" dirty="0" smtClean="0">
                <a:solidFill>
                  <a:srgbClr val="FFFF00"/>
                </a:solidFill>
              </a:rPr>
              <a:t>in </a:t>
            </a:r>
            <a:r>
              <a:rPr lang="en-US" sz="2400" dirty="0">
                <a:solidFill>
                  <a:srgbClr val="FFFF00"/>
                </a:solidFill>
              </a:rPr>
              <a:t>worst case scenario, they believed the lie for a few hours at most</a:t>
            </a:r>
            <a:r>
              <a:rPr lang="en-US" sz="2400" dirty="0" smtClean="0">
                <a:solidFill>
                  <a:srgbClr val="FFFF00"/>
                </a:solidFill>
              </a:rPr>
              <a:t>.</a:t>
            </a:r>
          </a:p>
          <a:p>
            <a:pPr marL="0" indent="0">
              <a:buNone/>
            </a:pPr>
            <a:endParaRPr lang="en-US" sz="2400" dirty="0">
              <a:solidFill>
                <a:srgbClr val="FFFF00"/>
              </a:solidFill>
            </a:endParaRPr>
          </a:p>
          <a:p>
            <a:pPr marL="0" indent="0">
              <a:buNone/>
            </a:pPr>
            <a:endParaRPr lang="en-US" sz="2400" dirty="0" smtClean="0">
              <a:solidFill>
                <a:srgbClr val="FFFF00"/>
              </a:solidFill>
            </a:endParaRPr>
          </a:p>
          <a:p>
            <a:pPr marL="0" indent="0">
              <a:buNone/>
            </a:pPr>
            <a:r>
              <a:rPr lang="en-US" sz="2400" dirty="0">
                <a:solidFill>
                  <a:srgbClr val="FFFF00"/>
                </a:solidFill>
              </a:rPr>
              <a:t>When Adam and Eve realized how exalted and sacred was the law of God, the transgression of which made so costly a sacrifice necessary to save them and their posterity from utter ruin, they pleaded to die themselves, or to let them and their posterity endure the penalty of their transgression, rather than that the beloved Son of God should make this great sacrifice. The anguish of Adam was increased. He saw that his sins were of so great magnitude as to involve fearful consequences</a:t>
            </a:r>
            <a:r>
              <a:rPr lang="en-US" sz="2400" dirty="0">
                <a:solidFill>
                  <a:srgbClr val="92D050"/>
                </a:solidFill>
              </a:rPr>
              <a:t>. {LHU 23.5</a:t>
            </a:r>
            <a:r>
              <a:rPr lang="en-US" sz="2400" dirty="0" smtClean="0">
                <a:solidFill>
                  <a:srgbClr val="92D050"/>
                </a:solidFill>
              </a:rPr>
              <a:t>}</a:t>
            </a:r>
            <a:endParaRPr lang="en-US" dirty="0">
              <a:solidFill>
                <a:srgbClr val="92D050"/>
              </a:solidFill>
            </a:endParaRPr>
          </a:p>
        </p:txBody>
      </p:sp>
    </p:spTree>
    <p:extLst>
      <p:ext uri="{BB962C8B-B14F-4D97-AF65-F5344CB8AC3E}">
        <p14:creationId xmlns:p14="http://schemas.microsoft.com/office/powerpoint/2010/main" val="2692829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37067"/>
            <a:ext cx="10972800" cy="2015065"/>
          </a:xfrm>
        </p:spPr>
        <p:txBody>
          <a:bodyPr>
            <a:normAutofit/>
          </a:bodyPr>
          <a:lstStyle/>
          <a:p>
            <a:pPr marL="0" marR="0" algn="l">
              <a:lnSpc>
                <a:spcPct val="115000"/>
              </a:lnSpc>
              <a:spcBef>
                <a:spcPts val="0"/>
              </a:spcBef>
              <a:spcAft>
                <a:spcPts val="1000"/>
              </a:spcAft>
            </a:pPr>
            <a:r>
              <a:rPr lang="en-US" sz="3200" dirty="0">
                <a:solidFill>
                  <a:srgbClr val="FFC000"/>
                </a:solidFill>
                <a:latin typeface="Calibri" panose="020F0502020204030204" pitchFamily="34" charset="0"/>
                <a:ea typeface="Calibri" panose="020F0502020204030204" pitchFamily="34" charset="0"/>
                <a:cs typeface="Times New Roman" panose="02020603050405020304" pitchFamily="18" charset="0"/>
              </a:rPr>
              <a:t>In the series “The Science of Sin and Salvation”, Biblical and scientific evidence was presented linking Mobile Genetic Element’s (MGE’s) with the following phenomena</a:t>
            </a:r>
            <a:r>
              <a:rPr lang="en-US" sz="3200" dirty="0" smtClean="0">
                <a:solidFill>
                  <a:srgbClr val="FFC000"/>
                </a:solidFill>
                <a:latin typeface="Calibri" panose="020F0502020204030204" pitchFamily="34" charset="0"/>
                <a:ea typeface="Calibri" panose="020F0502020204030204" pitchFamily="34" charset="0"/>
                <a:cs typeface="Times New Roman" panose="02020603050405020304" pitchFamily="18" charset="0"/>
              </a:rPr>
              <a:t>:</a:t>
            </a:r>
            <a:endParaRPr lang="en-US" sz="3200" dirty="0">
              <a:solidFill>
                <a:srgbClr val="FFC000"/>
              </a:solidFill>
            </a:endParaRPr>
          </a:p>
        </p:txBody>
      </p:sp>
      <p:sp>
        <p:nvSpPr>
          <p:cNvPr id="3" name="Content Placeholder 2"/>
          <p:cNvSpPr>
            <a:spLocks noGrp="1"/>
          </p:cNvSpPr>
          <p:nvPr>
            <p:ph idx="1"/>
          </p:nvPr>
        </p:nvSpPr>
        <p:spPr>
          <a:xfrm>
            <a:off x="609600" y="2252132"/>
            <a:ext cx="10972800" cy="4148668"/>
          </a:xfrm>
        </p:spPr>
        <p:txBody>
          <a:bodyPr anchor="ctr">
            <a:normAutofit/>
          </a:bodyPr>
          <a:lstStyle/>
          <a:p>
            <a:pPr marL="457200" indent="-457200">
              <a:buFont typeface="+mj-lt"/>
              <a:buAutoNum type="arabicPeriod"/>
            </a:pPr>
            <a:r>
              <a:rPr lang="en-US" sz="2400" dirty="0">
                <a:solidFill>
                  <a:srgbClr val="FFFF00"/>
                </a:solidFill>
              </a:rPr>
              <a:t>Illness and Death (i.e. Cancer, Psychiatric disorders, Autoimmune disorders, selfish behavior, aging, and the “first” and “second” death, etc</a:t>
            </a:r>
            <a:r>
              <a:rPr lang="en-US" sz="2400" dirty="0" smtClean="0">
                <a:solidFill>
                  <a:srgbClr val="FFFF00"/>
                </a:solidFill>
              </a:rPr>
              <a:t>.)</a:t>
            </a:r>
          </a:p>
          <a:p>
            <a:pPr marL="457200" indent="-457200">
              <a:buFont typeface="+mj-lt"/>
              <a:buAutoNum type="arabicPeriod"/>
            </a:pPr>
            <a:r>
              <a:rPr lang="en-US" sz="2400" dirty="0">
                <a:solidFill>
                  <a:srgbClr val="FFFF00"/>
                </a:solidFill>
              </a:rPr>
              <a:t>Control of </a:t>
            </a:r>
            <a:r>
              <a:rPr lang="en-US" sz="2400" dirty="0" smtClean="0">
                <a:solidFill>
                  <a:srgbClr val="FFFF00"/>
                </a:solidFill>
              </a:rPr>
              <a:t>G-Protein Coupled Receptors.  (Sensory Input/ </a:t>
            </a:r>
            <a:r>
              <a:rPr lang="en-US" sz="2400" dirty="0" err="1" smtClean="0">
                <a:solidFill>
                  <a:srgbClr val="FFFF00"/>
                </a:solidFill>
              </a:rPr>
              <a:t>Recievers</a:t>
            </a:r>
            <a:r>
              <a:rPr lang="en-US" sz="2400" dirty="0" smtClean="0">
                <a:solidFill>
                  <a:srgbClr val="FFFF00"/>
                </a:solidFill>
              </a:rPr>
              <a:t>)</a:t>
            </a:r>
          </a:p>
          <a:p>
            <a:pPr marL="457200" lvl="0" indent="-457200">
              <a:buFont typeface="+mj-lt"/>
              <a:buAutoNum type="arabicPeriod"/>
            </a:pPr>
            <a:r>
              <a:rPr lang="en-US" sz="2400" dirty="0">
                <a:solidFill>
                  <a:srgbClr val="FFFF00"/>
                </a:solidFill>
              </a:rPr>
              <a:t>Control of human </a:t>
            </a:r>
            <a:r>
              <a:rPr lang="en-US" sz="2400" dirty="0" smtClean="0">
                <a:solidFill>
                  <a:srgbClr val="FFFF00"/>
                </a:solidFill>
              </a:rPr>
              <a:t>reproduction</a:t>
            </a:r>
          </a:p>
          <a:p>
            <a:pPr marL="457200" indent="-457200">
              <a:buFont typeface="+mj-lt"/>
              <a:buAutoNum type="arabicPeriod"/>
            </a:pPr>
            <a:r>
              <a:rPr lang="en-US" sz="2400" dirty="0">
                <a:solidFill>
                  <a:srgbClr val="FFFF00"/>
                </a:solidFill>
              </a:rPr>
              <a:t>Reworking of brain </a:t>
            </a:r>
            <a:r>
              <a:rPr lang="en-US" sz="2400" dirty="0" smtClean="0">
                <a:solidFill>
                  <a:srgbClr val="FFFF00"/>
                </a:solidFill>
              </a:rPr>
              <a:t>circuitry</a:t>
            </a:r>
          </a:p>
          <a:p>
            <a:pPr marL="457200" lvl="0" indent="-457200">
              <a:buFont typeface="+mj-lt"/>
              <a:buAutoNum type="arabicPeriod"/>
            </a:pPr>
            <a:r>
              <a:rPr lang="en-US" sz="2400" dirty="0">
                <a:solidFill>
                  <a:srgbClr val="FFFF00"/>
                </a:solidFill>
              </a:rPr>
              <a:t>Complete infestation of our environment (including anything with a genome and even non-living substances such as water and air</a:t>
            </a:r>
            <a:r>
              <a:rPr lang="en-US" sz="2400" dirty="0" smtClean="0">
                <a:solidFill>
                  <a:srgbClr val="FFFF00"/>
                </a:solidFill>
              </a:rPr>
              <a:t>)</a:t>
            </a:r>
            <a:endParaRPr lang="en-US" sz="2000" dirty="0">
              <a:solidFill>
                <a:srgbClr val="FFFF00"/>
              </a:solidFill>
            </a:endParaRPr>
          </a:p>
          <a:p>
            <a:pPr marL="457200" indent="-457200">
              <a:buFont typeface="+mj-lt"/>
              <a:buAutoNum type="arabicPeriod"/>
            </a:pPr>
            <a:endParaRPr lang="en-US" sz="2000" dirty="0">
              <a:solidFill>
                <a:srgbClr val="FFFF00"/>
              </a:solidFill>
            </a:endParaRPr>
          </a:p>
        </p:txBody>
      </p:sp>
    </p:spTree>
    <p:extLst>
      <p:ext uri="{BB962C8B-B14F-4D97-AF65-F5344CB8AC3E}">
        <p14:creationId xmlns:p14="http://schemas.microsoft.com/office/powerpoint/2010/main" val="1408012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5459" y="321275"/>
            <a:ext cx="10972800" cy="774357"/>
          </a:xfrm>
        </p:spPr>
        <p:txBody>
          <a:bodyPr>
            <a:normAutofit/>
          </a:bodyPr>
          <a:lstStyle/>
          <a:p>
            <a:endParaRPr lang="en-US" dirty="0"/>
          </a:p>
        </p:txBody>
      </p:sp>
      <p:sp>
        <p:nvSpPr>
          <p:cNvPr id="3" name="Content Placeholder 2"/>
          <p:cNvSpPr>
            <a:spLocks noGrp="1"/>
          </p:cNvSpPr>
          <p:nvPr>
            <p:ph idx="1"/>
          </p:nvPr>
        </p:nvSpPr>
        <p:spPr>
          <a:xfrm>
            <a:off x="609600" y="2001795"/>
            <a:ext cx="10972800" cy="4124369"/>
          </a:xfrm>
        </p:spPr>
        <p:txBody>
          <a:bodyPr>
            <a:normAutofit/>
          </a:bodyPr>
          <a:lstStyle/>
          <a:p>
            <a:pPr marL="0" indent="0">
              <a:buNone/>
            </a:pPr>
            <a:r>
              <a:rPr lang="en-US" dirty="0" smtClean="0">
                <a:solidFill>
                  <a:srgbClr val="FFFF00"/>
                </a:solidFill>
              </a:rPr>
              <a:t>	D</a:t>
            </a:r>
            <a:r>
              <a:rPr lang="en-US" dirty="0">
                <a:solidFill>
                  <a:srgbClr val="FFFF00"/>
                </a:solidFill>
              </a:rPr>
              <a:t>) If thinking (or believing) something wrong about God was the cause of sin, </a:t>
            </a:r>
            <a:r>
              <a:rPr lang="en-US" dirty="0" smtClean="0">
                <a:solidFill>
                  <a:srgbClr val="FFFF00"/>
                </a:solidFill>
              </a:rPr>
              <a:t>why didn’t </a:t>
            </a:r>
            <a:r>
              <a:rPr lang="en-US" dirty="0">
                <a:solidFill>
                  <a:srgbClr val="FFFF00"/>
                </a:solidFill>
              </a:rPr>
              <a:t>God warn them that “in the day that you think to eat, dying thou shalt die”?  And why is </a:t>
            </a:r>
            <a:r>
              <a:rPr lang="en-US" dirty="0" smtClean="0">
                <a:solidFill>
                  <a:srgbClr val="FFFF00"/>
                </a:solidFill>
              </a:rPr>
              <a:t>it that </a:t>
            </a:r>
            <a:r>
              <a:rPr lang="en-US" dirty="0">
                <a:solidFill>
                  <a:srgbClr val="FFFF00"/>
                </a:solidFill>
              </a:rPr>
              <a:t>every human since Adam and Eve has contracted a sinful predisposition via </a:t>
            </a:r>
            <a:r>
              <a:rPr lang="en-US" dirty="0" smtClean="0">
                <a:solidFill>
                  <a:srgbClr val="FFFF00"/>
                </a:solidFill>
              </a:rPr>
              <a:t>heredity (genome</a:t>
            </a:r>
            <a:r>
              <a:rPr lang="en-US" dirty="0">
                <a:solidFill>
                  <a:srgbClr val="FFFF00"/>
                </a:solidFill>
              </a:rPr>
              <a:t>), and not via thinking processes (e.g. infants)?</a:t>
            </a:r>
          </a:p>
          <a:p>
            <a:pPr marL="0" indent="0">
              <a:buNone/>
            </a:pPr>
            <a:endParaRPr lang="en-US" sz="2400" dirty="0">
              <a:solidFill>
                <a:srgbClr val="FFFF00"/>
              </a:solidFill>
            </a:endParaRPr>
          </a:p>
          <a:p>
            <a:endParaRPr lang="en-US" sz="2400" dirty="0"/>
          </a:p>
        </p:txBody>
      </p:sp>
    </p:spTree>
    <p:extLst>
      <p:ext uri="{BB962C8B-B14F-4D97-AF65-F5344CB8AC3E}">
        <p14:creationId xmlns:p14="http://schemas.microsoft.com/office/powerpoint/2010/main" val="191598463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2400" dirty="0" smtClean="0">
                <a:solidFill>
                  <a:srgbClr val="FFFF00"/>
                </a:solidFill>
              </a:rPr>
              <a:t>	E</a:t>
            </a:r>
            <a:r>
              <a:rPr lang="en-US" sz="2400" dirty="0">
                <a:solidFill>
                  <a:srgbClr val="FFFF00"/>
                </a:solidFill>
              </a:rPr>
              <a:t>)  How does one handle the following EGW statement if believing a lie is the entry point for sin?</a:t>
            </a:r>
          </a:p>
        </p:txBody>
      </p:sp>
      <p:sp>
        <p:nvSpPr>
          <p:cNvPr id="3" name="Content Placeholder 2"/>
          <p:cNvSpPr>
            <a:spLocks noGrp="1"/>
          </p:cNvSpPr>
          <p:nvPr>
            <p:ph idx="1"/>
          </p:nvPr>
        </p:nvSpPr>
        <p:spPr>
          <a:xfrm>
            <a:off x="609600" y="1600201"/>
            <a:ext cx="10972800" cy="4709983"/>
          </a:xfrm>
        </p:spPr>
        <p:txBody>
          <a:bodyPr>
            <a:normAutofit/>
          </a:bodyPr>
          <a:lstStyle/>
          <a:p>
            <a:pPr marL="0" indent="0">
              <a:buNone/>
            </a:pPr>
            <a:r>
              <a:rPr lang="en-US" sz="2800" u="sng" dirty="0">
                <a:solidFill>
                  <a:srgbClr val="FFFF00"/>
                </a:solidFill>
              </a:rPr>
              <a:t>From Adam's day to ours there has been a </a:t>
            </a:r>
            <a:r>
              <a:rPr lang="en-US" sz="2800" b="1" u="sng" dirty="0">
                <a:solidFill>
                  <a:srgbClr val="FFFF00"/>
                </a:solidFill>
              </a:rPr>
              <a:t>succession of falls</a:t>
            </a:r>
            <a:r>
              <a:rPr lang="en-US" sz="2800" u="sng" dirty="0">
                <a:solidFill>
                  <a:srgbClr val="FFFF00"/>
                </a:solidFill>
              </a:rPr>
              <a:t>, each greater than the last, in every species of crime</a:t>
            </a:r>
            <a:r>
              <a:rPr lang="en-US" sz="2800" dirty="0">
                <a:solidFill>
                  <a:srgbClr val="FFFF00"/>
                </a:solidFill>
              </a:rPr>
              <a:t>. God did not create a race of beings so devoid of health, beauty, and moral power as now exists in the world. </a:t>
            </a:r>
            <a:r>
              <a:rPr lang="en-US" sz="2800" u="sng" dirty="0">
                <a:solidFill>
                  <a:srgbClr val="FFFF00"/>
                </a:solidFill>
              </a:rPr>
              <a:t>Disease of every kind has been fearfully increasing upon the</a:t>
            </a:r>
            <a:r>
              <a:rPr lang="en-US" sz="2800" dirty="0">
                <a:solidFill>
                  <a:srgbClr val="FFFF00"/>
                </a:solidFill>
              </a:rPr>
              <a:t> </a:t>
            </a:r>
            <a:r>
              <a:rPr lang="en-US" sz="2800" u="sng" dirty="0">
                <a:solidFill>
                  <a:srgbClr val="FFFF00"/>
                </a:solidFill>
              </a:rPr>
              <a:t>race.</a:t>
            </a:r>
            <a:r>
              <a:rPr lang="en-US" sz="2800" dirty="0">
                <a:solidFill>
                  <a:srgbClr val="FFFF00"/>
                </a:solidFill>
              </a:rPr>
              <a:t> This has not been by God's especial providence, but directly contrary to his will. It has come by man's disregard of the very means which God has ordained to shield him from the terrible evils existing. Obedience to God's law in every respect would save men from intemperance, licentiousness, and disease of every type. </a:t>
            </a:r>
            <a:r>
              <a:rPr lang="en-US" sz="2800" u="sng" dirty="0">
                <a:solidFill>
                  <a:srgbClr val="FFFF00"/>
                </a:solidFill>
              </a:rPr>
              <a:t>No one can violate </a:t>
            </a:r>
            <a:r>
              <a:rPr lang="en-US" sz="2800" b="1" u="sng" dirty="0">
                <a:solidFill>
                  <a:srgbClr val="FFFF00"/>
                </a:solidFill>
              </a:rPr>
              <a:t>natural law</a:t>
            </a:r>
            <a:r>
              <a:rPr lang="en-US" sz="2800" u="sng" dirty="0">
                <a:solidFill>
                  <a:srgbClr val="FFFF00"/>
                </a:solidFill>
              </a:rPr>
              <a:t> without</a:t>
            </a:r>
            <a:r>
              <a:rPr lang="en-US" sz="2800" dirty="0">
                <a:solidFill>
                  <a:srgbClr val="FFFF00"/>
                </a:solidFill>
              </a:rPr>
              <a:t> </a:t>
            </a:r>
            <a:r>
              <a:rPr lang="en-US" sz="2800" u="sng" dirty="0">
                <a:solidFill>
                  <a:srgbClr val="FFFF00"/>
                </a:solidFill>
              </a:rPr>
              <a:t>suffering the penalty</a:t>
            </a:r>
            <a:r>
              <a:rPr lang="en-US" sz="2800" dirty="0">
                <a:solidFill>
                  <a:srgbClr val="FFFF00"/>
                </a:solidFill>
              </a:rPr>
              <a:t>. </a:t>
            </a:r>
            <a:r>
              <a:rPr lang="en-US" sz="2800" dirty="0" smtClean="0">
                <a:solidFill>
                  <a:srgbClr val="FFFF00"/>
                </a:solidFill>
              </a:rPr>
              <a:t>						 </a:t>
            </a:r>
            <a:r>
              <a:rPr lang="en-US" sz="2800" dirty="0">
                <a:solidFill>
                  <a:srgbClr val="92D050"/>
                </a:solidFill>
              </a:rPr>
              <a:t>{RH, March 4, 1875 par. 9}</a:t>
            </a:r>
          </a:p>
          <a:p>
            <a:endParaRPr lang="en-US" dirty="0"/>
          </a:p>
        </p:txBody>
      </p:sp>
    </p:spTree>
    <p:extLst>
      <p:ext uri="{BB962C8B-B14F-4D97-AF65-F5344CB8AC3E}">
        <p14:creationId xmlns:p14="http://schemas.microsoft.com/office/powerpoint/2010/main" val="2991078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026940"/>
          </a:xfrm>
        </p:spPr>
        <p:txBody>
          <a:bodyPr>
            <a:normAutofit/>
          </a:bodyPr>
          <a:lstStyle/>
          <a:p>
            <a:r>
              <a:rPr lang="en-US" sz="4000" dirty="0">
                <a:solidFill>
                  <a:srgbClr val="FFC000"/>
                </a:solidFill>
              </a:rPr>
              <a:t>Option Number </a:t>
            </a:r>
            <a:r>
              <a:rPr lang="en-US" sz="4000" dirty="0" smtClean="0">
                <a:solidFill>
                  <a:srgbClr val="FFC000"/>
                </a:solidFill>
              </a:rPr>
              <a:t>Three</a:t>
            </a:r>
            <a:endParaRPr lang="en-US" dirty="0">
              <a:solidFill>
                <a:srgbClr val="FFC000"/>
              </a:solidFill>
            </a:endParaRPr>
          </a:p>
        </p:txBody>
      </p:sp>
      <p:sp>
        <p:nvSpPr>
          <p:cNvPr id="3" name="Content Placeholder 2"/>
          <p:cNvSpPr>
            <a:spLocks noGrp="1"/>
          </p:cNvSpPr>
          <p:nvPr>
            <p:ph idx="1"/>
          </p:nvPr>
        </p:nvSpPr>
        <p:spPr>
          <a:xfrm>
            <a:off x="609600" y="1861751"/>
            <a:ext cx="10972800" cy="4580238"/>
          </a:xfrm>
        </p:spPr>
        <p:txBody>
          <a:bodyPr/>
          <a:lstStyle/>
          <a:p>
            <a:pPr marL="0" indent="0">
              <a:buNone/>
            </a:pPr>
            <a:r>
              <a:rPr lang="en-US" sz="2400" dirty="0">
                <a:solidFill>
                  <a:srgbClr val="FFFF00"/>
                </a:solidFill>
              </a:rPr>
              <a:t>Something was in the fruit which would not cause death or injury to them, but would make it impossible for them to stay in the Garden</a:t>
            </a:r>
            <a:r>
              <a:rPr lang="en-US" sz="2400" dirty="0" smtClean="0">
                <a:solidFill>
                  <a:srgbClr val="FFFF00"/>
                </a:solidFill>
              </a:rPr>
              <a:t>.</a:t>
            </a:r>
          </a:p>
          <a:p>
            <a:pPr marL="0" indent="0">
              <a:buNone/>
            </a:pPr>
            <a:endParaRPr lang="en-US" sz="2400" dirty="0">
              <a:solidFill>
                <a:srgbClr val="FFFF00"/>
              </a:solidFill>
            </a:endParaRPr>
          </a:p>
          <a:p>
            <a:pPr marL="0" indent="0">
              <a:buNone/>
            </a:pPr>
            <a:endParaRPr lang="en-US" sz="2400" dirty="0" smtClean="0">
              <a:solidFill>
                <a:srgbClr val="FFFF00"/>
              </a:solidFill>
            </a:endParaRPr>
          </a:p>
          <a:p>
            <a:pPr marL="0" indent="0">
              <a:buNone/>
            </a:pPr>
            <a:r>
              <a:rPr lang="en-US" sz="2800" dirty="0">
                <a:solidFill>
                  <a:srgbClr val="FFFF00"/>
                </a:solidFill>
              </a:rPr>
              <a:t>Pros:  The pros will be explained in the following scenario</a:t>
            </a:r>
            <a:r>
              <a:rPr lang="en-US" sz="2800" dirty="0" smtClean="0">
                <a:solidFill>
                  <a:srgbClr val="FFFF00"/>
                </a:solidFill>
              </a:rPr>
              <a:t>.</a:t>
            </a:r>
          </a:p>
          <a:p>
            <a:pPr marL="0" indent="0">
              <a:buNone/>
            </a:pPr>
            <a:endParaRPr lang="en-US" sz="2800" dirty="0">
              <a:solidFill>
                <a:srgbClr val="FFFF00"/>
              </a:solidFill>
            </a:endParaRPr>
          </a:p>
          <a:p>
            <a:pPr marL="0" indent="0">
              <a:buNone/>
            </a:pPr>
            <a:r>
              <a:rPr lang="en-US" sz="2800" dirty="0">
                <a:solidFill>
                  <a:srgbClr val="FFFF00"/>
                </a:solidFill>
              </a:rPr>
              <a:t>Cons:  This is left up to you to decide.</a:t>
            </a:r>
          </a:p>
          <a:p>
            <a:pPr marL="0" indent="0">
              <a:buNone/>
            </a:pPr>
            <a:endParaRPr lang="en-US" sz="2800" dirty="0">
              <a:solidFill>
                <a:srgbClr val="FFFF00"/>
              </a:solidFill>
            </a:endParaRPr>
          </a:p>
          <a:p>
            <a:endParaRPr lang="en-US" dirty="0"/>
          </a:p>
        </p:txBody>
      </p:sp>
    </p:spTree>
    <p:extLst>
      <p:ext uri="{BB962C8B-B14F-4D97-AF65-F5344CB8AC3E}">
        <p14:creationId xmlns:p14="http://schemas.microsoft.com/office/powerpoint/2010/main" val="920775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6076" y="464108"/>
            <a:ext cx="10972800" cy="1143000"/>
          </a:xfrm>
        </p:spPr>
        <p:txBody>
          <a:bodyPr>
            <a:normAutofit/>
          </a:bodyPr>
          <a:lstStyle/>
          <a:p>
            <a:pPr algn="l"/>
            <a:r>
              <a:rPr lang="en-US" sz="3200" dirty="0">
                <a:solidFill>
                  <a:srgbClr val="FFC000"/>
                </a:solidFill>
              </a:rPr>
              <a:t>Before constructing our scenario, we will need some further statements from EGW and science</a:t>
            </a:r>
            <a:r>
              <a:rPr lang="en-US" sz="3200" dirty="0" smtClean="0">
                <a:solidFill>
                  <a:srgbClr val="FFC000"/>
                </a:solidFill>
              </a:rPr>
              <a:t>:</a:t>
            </a:r>
            <a:endParaRPr lang="en-US" sz="3200" dirty="0">
              <a:solidFill>
                <a:srgbClr val="FFC000"/>
              </a:solidFill>
            </a:endParaRPr>
          </a:p>
        </p:txBody>
      </p:sp>
      <p:sp>
        <p:nvSpPr>
          <p:cNvPr id="3" name="Content Placeholder 2"/>
          <p:cNvSpPr>
            <a:spLocks noGrp="1"/>
          </p:cNvSpPr>
          <p:nvPr>
            <p:ph idx="1"/>
          </p:nvPr>
        </p:nvSpPr>
        <p:spPr>
          <a:xfrm>
            <a:off x="609600" y="1886465"/>
            <a:ext cx="10972800" cy="4239699"/>
          </a:xfrm>
        </p:spPr>
        <p:txBody>
          <a:bodyPr anchor="ctr"/>
          <a:lstStyle/>
          <a:p>
            <a:pPr marL="0" indent="0">
              <a:buNone/>
            </a:pPr>
            <a:r>
              <a:rPr lang="en-US" dirty="0">
                <a:solidFill>
                  <a:srgbClr val="FFFF00"/>
                </a:solidFill>
              </a:rPr>
              <a:t>First of all, we need to note that the Devil did not wish to harm Adam and Eve, much less kill them.  They were to be hostages to force God to pardon the Adversary and his angels.  </a:t>
            </a:r>
          </a:p>
          <a:p>
            <a:endParaRPr lang="en-US" dirty="0"/>
          </a:p>
        </p:txBody>
      </p:sp>
    </p:spTree>
    <p:extLst>
      <p:ext uri="{BB962C8B-B14F-4D97-AF65-F5344CB8AC3E}">
        <p14:creationId xmlns:p14="http://schemas.microsoft.com/office/powerpoint/2010/main" val="1520473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540908"/>
          </a:xfrm>
        </p:spPr>
        <p:txBody>
          <a:bodyPr>
            <a:normAutofit fontScale="90000"/>
          </a:bodyPr>
          <a:lstStyle/>
          <a:p>
            <a:endParaRPr lang="en-US" dirty="0"/>
          </a:p>
        </p:txBody>
      </p:sp>
      <p:sp>
        <p:nvSpPr>
          <p:cNvPr id="3" name="Content Placeholder 2"/>
          <p:cNvSpPr>
            <a:spLocks noGrp="1"/>
          </p:cNvSpPr>
          <p:nvPr>
            <p:ph idx="1"/>
          </p:nvPr>
        </p:nvSpPr>
        <p:spPr>
          <a:xfrm>
            <a:off x="609600" y="840259"/>
            <a:ext cx="10972800" cy="5285905"/>
          </a:xfrm>
        </p:spPr>
        <p:txBody>
          <a:bodyPr>
            <a:normAutofit/>
          </a:bodyPr>
          <a:lstStyle/>
          <a:p>
            <a:pPr marL="0" indent="0">
              <a:buNone/>
            </a:pPr>
            <a:r>
              <a:rPr lang="en-US" sz="2800" dirty="0">
                <a:solidFill>
                  <a:srgbClr val="FFFF00"/>
                </a:solidFill>
              </a:rPr>
              <a:t>His followers were seeking him; and he aroused himself, and assuming a look of defiance, informed them of his plans to wrest from God the noble Adam and his companion Eve. If he could in any way beguile them to disobedience, </a:t>
            </a:r>
            <a:r>
              <a:rPr lang="en-US" sz="2800" u="sng" dirty="0">
                <a:solidFill>
                  <a:srgbClr val="FFFF00"/>
                </a:solidFill>
              </a:rPr>
              <a:t>God would make some provision whereby they might be pardoned, and then himself and all the fallen angels would be in a fair way to share with them of God's mercy. If they should fail to obtain pardon, they could unite with Adam and Eve, whose transgression would place them also in a state of rebellion; and thus they could take possession of Eden, and hold it as their home. And if they could gain access to the tree of life in the midst of the garden, their strength would, they thought, be equal to that of the holy angels, and even God himself could not expel them.</a:t>
            </a:r>
            <a:r>
              <a:rPr lang="en-US" sz="2800" dirty="0">
                <a:solidFill>
                  <a:srgbClr val="FFFF00"/>
                </a:solidFill>
              </a:rPr>
              <a:t>  </a:t>
            </a:r>
            <a:r>
              <a:rPr lang="en-US" sz="2800" dirty="0" smtClean="0">
                <a:solidFill>
                  <a:srgbClr val="FFFF00"/>
                </a:solidFill>
              </a:rPr>
              <a:t>					</a:t>
            </a:r>
            <a:r>
              <a:rPr lang="en-US" sz="2800" dirty="0" smtClean="0">
                <a:solidFill>
                  <a:srgbClr val="92D050"/>
                </a:solidFill>
              </a:rPr>
              <a:t>{</a:t>
            </a:r>
            <a:r>
              <a:rPr lang="en-US" sz="2800" dirty="0">
                <a:solidFill>
                  <a:srgbClr val="92D050"/>
                </a:solidFill>
              </a:rPr>
              <a:t>ST, January 16, 1879 par. 13}</a:t>
            </a:r>
          </a:p>
          <a:p>
            <a:endParaRPr lang="en-US" sz="2800" dirty="0"/>
          </a:p>
        </p:txBody>
      </p:sp>
    </p:spTree>
    <p:extLst>
      <p:ext uri="{BB962C8B-B14F-4D97-AF65-F5344CB8AC3E}">
        <p14:creationId xmlns:p14="http://schemas.microsoft.com/office/powerpoint/2010/main" val="9752633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463546"/>
          </a:xfrm>
        </p:spPr>
        <p:txBody>
          <a:bodyPr>
            <a:normAutofit/>
          </a:bodyPr>
          <a:lstStyle/>
          <a:p>
            <a:r>
              <a:rPr lang="en-US" sz="2800" dirty="0">
                <a:solidFill>
                  <a:srgbClr val="FFC000"/>
                </a:solidFill>
              </a:rPr>
              <a:t>Secondly, the Devil wanted to have Adam and Eve eat of the TL because it would render them both immortal and eternally under his power</a:t>
            </a:r>
            <a:r>
              <a:rPr lang="en-US" sz="2800" dirty="0" smtClean="0">
                <a:solidFill>
                  <a:srgbClr val="FFC000"/>
                </a:solidFill>
              </a:rPr>
              <a:t>.</a:t>
            </a:r>
            <a:endParaRPr lang="en-US" sz="2800" dirty="0"/>
          </a:p>
        </p:txBody>
      </p:sp>
      <p:sp>
        <p:nvSpPr>
          <p:cNvPr id="3" name="Content Placeholder 2"/>
          <p:cNvSpPr>
            <a:spLocks noGrp="1"/>
          </p:cNvSpPr>
          <p:nvPr>
            <p:ph idx="1"/>
          </p:nvPr>
        </p:nvSpPr>
        <p:spPr>
          <a:xfrm>
            <a:off x="609600" y="1919416"/>
            <a:ext cx="10972800" cy="4206748"/>
          </a:xfrm>
        </p:spPr>
        <p:txBody>
          <a:bodyPr/>
          <a:lstStyle/>
          <a:p>
            <a:pPr marL="0" indent="0">
              <a:buNone/>
            </a:pPr>
            <a:r>
              <a:rPr lang="en-US" u="sng" dirty="0" smtClean="0">
                <a:solidFill>
                  <a:srgbClr val="FFFF00"/>
                </a:solidFill>
              </a:rPr>
              <a:t>It </a:t>
            </a:r>
            <a:r>
              <a:rPr lang="en-US" u="sng" dirty="0">
                <a:solidFill>
                  <a:srgbClr val="FFFF00"/>
                </a:solidFill>
              </a:rPr>
              <a:t>was Satan's studied plan that Adam and Eve should disobey God, receive his frown, and then partake of the tree of life, that they might perpetuate a life of sin.</a:t>
            </a:r>
            <a:r>
              <a:rPr lang="en-US" dirty="0">
                <a:solidFill>
                  <a:srgbClr val="FFFF00"/>
                </a:solidFill>
              </a:rPr>
              <a:t> But holy angels were immediately commissioned to guard the way to the tree of life. Around these angels flashed beams of light on every side, which had the appearance of glittering swords. </a:t>
            </a:r>
            <a:r>
              <a:rPr lang="en-US" dirty="0" smtClean="0">
                <a:solidFill>
                  <a:srgbClr val="FFFF00"/>
                </a:solidFill>
              </a:rPr>
              <a:t>										 </a:t>
            </a:r>
            <a:r>
              <a:rPr lang="en-US" dirty="0">
                <a:solidFill>
                  <a:srgbClr val="92D050"/>
                </a:solidFill>
              </a:rPr>
              <a:t>{ST, January 23, 1879 par. 13}</a:t>
            </a:r>
          </a:p>
        </p:txBody>
      </p:sp>
    </p:spTree>
    <p:extLst>
      <p:ext uri="{BB962C8B-B14F-4D97-AF65-F5344CB8AC3E}">
        <p14:creationId xmlns:p14="http://schemas.microsoft.com/office/powerpoint/2010/main" val="1139707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771567"/>
          </a:xfrm>
        </p:spPr>
        <p:txBody>
          <a:bodyPr/>
          <a:lstStyle/>
          <a:p>
            <a:endParaRPr lang="en-US" dirty="0"/>
          </a:p>
        </p:txBody>
      </p:sp>
      <p:sp>
        <p:nvSpPr>
          <p:cNvPr id="3" name="Content Placeholder 2"/>
          <p:cNvSpPr>
            <a:spLocks noGrp="1"/>
          </p:cNvSpPr>
          <p:nvPr>
            <p:ph idx="1"/>
          </p:nvPr>
        </p:nvSpPr>
        <p:spPr>
          <a:xfrm>
            <a:off x="609600" y="1070919"/>
            <a:ext cx="10972800" cy="5055245"/>
          </a:xfrm>
        </p:spPr>
        <p:txBody>
          <a:bodyPr/>
          <a:lstStyle/>
          <a:p>
            <a:pPr marL="0" indent="0">
              <a:buNone/>
            </a:pPr>
            <a:r>
              <a:rPr lang="en-US" dirty="0">
                <a:solidFill>
                  <a:srgbClr val="FFFF00"/>
                </a:solidFill>
              </a:rPr>
              <a:t>It was Satan's plan that Adam and Eve should by disobedience incur God's displeasure; and then, if they failed to obtain forgiveness</a:t>
            </a:r>
            <a:r>
              <a:rPr lang="en-US" u="sng" dirty="0">
                <a:solidFill>
                  <a:srgbClr val="FFFF00"/>
                </a:solidFill>
              </a:rPr>
              <a:t>, he hoped that they would eat of the tree of life, and thus perpetuate an existence of sin and misery</a:t>
            </a:r>
            <a:r>
              <a:rPr lang="en-US" dirty="0">
                <a:solidFill>
                  <a:srgbClr val="FFFF00"/>
                </a:solidFill>
              </a:rPr>
              <a:t>. But after man's fall, holy angels were immediately commissioned to guard the tree of life. Around these angels flashed beams of light having the appearance of a glittering sword. None of the family of Adam were permitted to pass the barrier to partake of the life-giving fruit</a:t>
            </a:r>
            <a:r>
              <a:rPr lang="en-US" u="sng" dirty="0">
                <a:solidFill>
                  <a:srgbClr val="FFFF00"/>
                </a:solidFill>
              </a:rPr>
              <a:t>; hence there is not an immortal sinner.</a:t>
            </a:r>
            <a:r>
              <a:rPr lang="en-US" dirty="0">
                <a:solidFill>
                  <a:srgbClr val="FFFF00"/>
                </a:solidFill>
              </a:rPr>
              <a:t> </a:t>
            </a:r>
            <a:r>
              <a:rPr lang="en-US" dirty="0" smtClean="0">
                <a:solidFill>
                  <a:srgbClr val="FFFF00"/>
                </a:solidFill>
              </a:rPr>
              <a:t>             </a:t>
            </a:r>
            <a:r>
              <a:rPr lang="en-US" dirty="0">
                <a:solidFill>
                  <a:srgbClr val="92D050"/>
                </a:solidFill>
              </a:rPr>
              <a:t>{PP 60.3}</a:t>
            </a:r>
          </a:p>
          <a:p>
            <a:endParaRPr lang="en-US" dirty="0"/>
          </a:p>
        </p:txBody>
      </p:sp>
    </p:spTree>
    <p:extLst>
      <p:ext uri="{BB962C8B-B14F-4D97-AF65-F5344CB8AC3E}">
        <p14:creationId xmlns:p14="http://schemas.microsoft.com/office/powerpoint/2010/main" val="46811525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491481"/>
          </a:xfrm>
        </p:spPr>
        <p:txBody>
          <a:bodyPr>
            <a:normAutofit fontScale="90000"/>
          </a:bodyPr>
          <a:lstStyle/>
          <a:p>
            <a:endParaRPr lang="en-US" dirty="0"/>
          </a:p>
        </p:txBody>
      </p:sp>
      <p:sp>
        <p:nvSpPr>
          <p:cNvPr id="3" name="Content Placeholder 2"/>
          <p:cNvSpPr>
            <a:spLocks noGrp="1"/>
          </p:cNvSpPr>
          <p:nvPr>
            <p:ph idx="1"/>
          </p:nvPr>
        </p:nvSpPr>
        <p:spPr>
          <a:xfrm>
            <a:off x="609600" y="1062681"/>
            <a:ext cx="10972800" cy="5063483"/>
          </a:xfrm>
        </p:spPr>
        <p:txBody>
          <a:bodyPr anchor="ctr"/>
          <a:lstStyle/>
          <a:p>
            <a:pPr marL="0" indent="0">
              <a:buNone/>
            </a:pPr>
            <a:r>
              <a:rPr lang="en-US" dirty="0">
                <a:solidFill>
                  <a:srgbClr val="FFFF00"/>
                </a:solidFill>
              </a:rPr>
              <a:t>The news of man's fall spread through Heaven--every harp was hushed. The angels cast their crowns from their heads in sorrow. All Heaven was in agitation. The angels were grieved at the base ingratitude of man, in return for the rich blessings which God had bestowed upon him. A council was held to see what must be done with the guilty pair. </a:t>
            </a:r>
            <a:r>
              <a:rPr lang="en-US" dirty="0">
                <a:solidFill>
                  <a:srgbClr val="FF0000"/>
                </a:solidFill>
              </a:rPr>
              <a:t>The angels feared that they would put forth the hand, and eat of the tree of life, and thus perpetuate a life of sin.</a:t>
            </a:r>
            <a:r>
              <a:rPr lang="en-US" dirty="0">
                <a:solidFill>
                  <a:srgbClr val="FFFF00"/>
                </a:solidFill>
              </a:rPr>
              <a:t> </a:t>
            </a:r>
            <a:r>
              <a:rPr lang="en-US" dirty="0" smtClean="0">
                <a:solidFill>
                  <a:srgbClr val="FFFF00"/>
                </a:solidFill>
              </a:rPr>
              <a:t>					</a:t>
            </a:r>
            <a:r>
              <a:rPr lang="en-US" dirty="0" smtClean="0">
                <a:solidFill>
                  <a:srgbClr val="92D050"/>
                </a:solidFill>
              </a:rPr>
              <a:t>{</a:t>
            </a:r>
            <a:r>
              <a:rPr lang="en-US" dirty="0">
                <a:solidFill>
                  <a:srgbClr val="92D050"/>
                </a:solidFill>
              </a:rPr>
              <a:t>ST, January 23, 1879 par. 8} </a:t>
            </a:r>
          </a:p>
          <a:p>
            <a:endParaRPr lang="en-US" dirty="0"/>
          </a:p>
        </p:txBody>
      </p:sp>
    </p:spTree>
    <p:extLst>
      <p:ext uri="{BB962C8B-B14F-4D97-AF65-F5344CB8AC3E}">
        <p14:creationId xmlns:p14="http://schemas.microsoft.com/office/powerpoint/2010/main" val="163380406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664476"/>
          </a:xfrm>
        </p:spPr>
        <p:txBody>
          <a:bodyPr>
            <a:normAutofit fontScale="90000"/>
          </a:bodyPr>
          <a:lstStyle/>
          <a:p>
            <a:endParaRPr lang="en-US" dirty="0"/>
          </a:p>
        </p:txBody>
      </p:sp>
      <p:sp>
        <p:nvSpPr>
          <p:cNvPr id="3" name="Content Placeholder 2"/>
          <p:cNvSpPr>
            <a:spLocks noGrp="1"/>
          </p:cNvSpPr>
          <p:nvPr>
            <p:ph idx="1"/>
          </p:nvPr>
        </p:nvSpPr>
        <p:spPr>
          <a:xfrm>
            <a:off x="609600" y="972065"/>
            <a:ext cx="10972800" cy="5154099"/>
          </a:xfrm>
        </p:spPr>
        <p:txBody>
          <a:bodyPr anchor="ctr"/>
          <a:lstStyle/>
          <a:p>
            <a:pPr marL="0" indent="0">
              <a:buNone/>
            </a:pPr>
            <a:r>
              <a:rPr lang="en-US" dirty="0">
                <a:solidFill>
                  <a:srgbClr val="FFFF00"/>
                </a:solidFill>
              </a:rPr>
              <a:t>Adam was driven from Eden, and the angels who, before his transgression, had been appointed to guard him in his Eden home, were now appointed to guard the gates of paradise and the way of the tree of life, lest he should return, gain access to the tree of life, </a:t>
            </a:r>
            <a:r>
              <a:rPr lang="en-US" b="1" u="sng" dirty="0">
                <a:solidFill>
                  <a:srgbClr val="FFFF00"/>
                </a:solidFill>
              </a:rPr>
              <a:t>and sin be immortalized</a:t>
            </a:r>
            <a:r>
              <a:rPr lang="en-US" dirty="0" smtClean="0">
                <a:solidFill>
                  <a:srgbClr val="FFFF00"/>
                </a:solidFill>
              </a:rPr>
              <a:t>.		 </a:t>
            </a:r>
            <a:r>
              <a:rPr lang="en-US" dirty="0">
                <a:solidFill>
                  <a:srgbClr val="92D050"/>
                </a:solidFill>
              </a:rPr>
              <a:t>{Con 15.2}</a:t>
            </a:r>
          </a:p>
          <a:p>
            <a:endParaRPr lang="en-US" dirty="0"/>
          </a:p>
        </p:txBody>
      </p:sp>
    </p:spTree>
    <p:extLst>
      <p:ext uri="{BB962C8B-B14F-4D97-AF65-F5344CB8AC3E}">
        <p14:creationId xmlns:p14="http://schemas.microsoft.com/office/powerpoint/2010/main" val="160261598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7"/>
            <a:ext cx="10972800" cy="2303805"/>
          </a:xfrm>
        </p:spPr>
        <p:txBody>
          <a:bodyPr>
            <a:normAutofit/>
          </a:bodyPr>
          <a:lstStyle/>
          <a:p>
            <a:pPr algn="l"/>
            <a:r>
              <a:rPr lang="en-US" sz="2800" dirty="0">
                <a:solidFill>
                  <a:srgbClr val="FFC000"/>
                </a:solidFill>
              </a:rPr>
              <a:t>Apparently, God removed the pair from the Garden for their own good.  Had they been permitted to stay and eat of the TL’s fruit there would have been no plan of salvation available to redeem them</a:t>
            </a:r>
            <a:r>
              <a:rPr lang="en-US" sz="2800" dirty="0" smtClean="0">
                <a:solidFill>
                  <a:srgbClr val="FFC000"/>
                </a:solidFill>
              </a:rPr>
              <a:t>!</a:t>
            </a:r>
            <a:endParaRPr lang="en-US" sz="2800" dirty="0">
              <a:solidFill>
                <a:srgbClr val="FFC000"/>
              </a:solidFill>
            </a:endParaRPr>
          </a:p>
        </p:txBody>
      </p:sp>
      <p:sp>
        <p:nvSpPr>
          <p:cNvPr id="3" name="Content Placeholder 2"/>
          <p:cNvSpPr>
            <a:spLocks noGrp="1"/>
          </p:cNvSpPr>
          <p:nvPr>
            <p:ph idx="1"/>
          </p:nvPr>
        </p:nvSpPr>
        <p:spPr>
          <a:xfrm>
            <a:off x="609600" y="2545493"/>
            <a:ext cx="10972800" cy="3970638"/>
          </a:xfrm>
        </p:spPr>
        <p:txBody>
          <a:bodyPr>
            <a:normAutofit/>
          </a:bodyPr>
          <a:lstStyle/>
          <a:p>
            <a:pPr marL="0" indent="0">
              <a:buNone/>
            </a:pPr>
            <a:r>
              <a:rPr lang="en-US" sz="2800" dirty="0">
                <a:solidFill>
                  <a:srgbClr val="FFFF00"/>
                </a:solidFill>
              </a:rPr>
              <a:t>Adam listened to the words of the tempter, and yielding to his insinuations, fell into sin. Why was not the death penalty at once enforced in his case?--Because a ransom was found. God's only begotten Son volunteered to take the sin of man upon himself, and to make an atonement for the fallen race. There could have been no pardon for sin had this atonement not been made</a:t>
            </a:r>
            <a:r>
              <a:rPr lang="en-US" sz="2800" u="sng" dirty="0">
                <a:solidFill>
                  <a:srgbClr val="FFFF00"/>
                </a:solidFill>
              </a:rPr>
              <a:t>. Had God pardoned Adam's sin without an atonement, sin would have been immortalized, and would have been perpetuated with a boldness that would have been without restraint</a:t>
            </a:r>
            <a:r>
              <a:rPr lang="en-US" sz="2800" dirty="0">
                <a:solidFill>
                  <a:srgbClr val="FFFF00"/>
                </a:solidFill>
              </a:rPr>
              <a:t>. </a:t>
            </a:r>
            <a:r>
              <a:rPr lang="en-US" sz="2800" dirty="0" smtClean="0">
                <a:solidFill>
                  <a:srgbClr val="FFFF00"/>
                </a:solidFill>
              </a:rPr>
              <a:t>						</a:t>
            </a:r>
            <a:r>
              <a:rPr lang="en-US" sz="2800" dirty="0" smtClean="0">
                <a:solidFill>
                  <a:srgbClr val="92D050"/>
                </a:solidFill>
              </a:rPr>
              <a:t>{</a:t>
            </a:r>
            <a:r>
              <a:rPr lang="en-US" sz="2800" dirty="0">
                <a:solidFill>
                  <a:srgbClr val="92D050"/>
                </a:solidFill>
              </a:rPr>
              <a:t>RH, April 23, 1901 par. 9}</a:t>
            </a:r>
            <a:r>
              <a:rPr lang="en-US" sz="2800" dirty="0">
                <a:solidFill>
                  <a:srgbClr val="FFFF00"/>
                </a:solidFill>
              </a:rPr>
              <a:t> </a:t>
            </a:r>
          </a:p>
          <a:p>
            <a:endParaRPr lang="en-US" sz="2800" dirty="0"/>
          </a:p>
        </p:txBody>
      </p:sp>
    </p:spTree>
    <p:extLst>
      <p:ext uri="{BB962C8B-B14F-4D97-AF65-F5344CB8AC3E}">
        <p14:creationId xmlns:p14="http://schemas.microsoft.com/office/powerpoint/2010/main" val="3124445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2747962"/>
          </a:xfrm>
        </p:spPr>
        <p:txBody>
          <a:bodyPr>
            <a:normAutofit/>
          </a:bodyPr>
          <a:lstStyle/>
          <a:p>
            <a:r>
              <a:rPr lang="en-US" sz="3600" dirty="0" smtClean="0">
                <a:solidFill>
                  <a:srgbClr val="FFC000"/>
                </a:solidFill>
              </a:rPr>
              <a:t>The relationship </a:t>
            </a:r>
            <a:r>
              <a:rPr lang="en-US" sz="3600" dirty="0">
                <a:solidFill>
                  <a:srgbClr val="FFC000"/>
                </a:solidFill>
              </a:rPr>
              <a:t>of </a:t>
            </a:r>
            <a:r>
              <a:rPr lang="en-US" sz="3600" dirty="0" smtClean="0">
                <a:solidFill>
                  <a:srgbClr val="FFC000"/>
                </a:solidFill>
              </a:rPr>
              <a:t>MGE’s </a:t>
            </a:r>
            <a:r>
              <a:rPr lang="en-US" sz="3600" dirty="0">
                <a:solidFill>
                  <a:srgbClr val="FFC000"/>
                </a:solidFill>
              </a:rPr>
              <a:t>with virtually everything </a:t>
            </a:r>
            <a:r>
              <a:rPr lang="en-US" sz="3600" dirty="0" smtClean="0">
                <a:solidFill>
                  <a:srgbClr val="FFC000"/>
                </a:solidFill>
              </a:rPr>
              <a:t>the </a:t>
            </a:r>
            <a:r>
              <a:rPr lang="en-US" sz="3600" dirty="0">
                <a:solidFill>
                  <a:srgbClr val="FFC000"/>
                </a:solidFill>
              </a:rPr>
              <a:t>Bible </a:t>
            </a:r>
            <a:r>
              <a:rPr lang="en-US" sz="3600" dirty="0" smtClean="0">
                <a:solidFill>
                  <a:srgbClr val="FFC000"/>
                </a:solidFill>
              </a:rPr>
              <a:t>identifies </a:t>
            </a:r>
            <a:r>
              <a:rPr lang="en-US" sz="3600" dirty="0">
                <a:solidFill>
                  <a:srgbClr val="FFC000"/>
                </a:solidFill>
              </a:rPr>
              <a:t>as “sin” was presented, </a:t>
            </a:r>
            <a:r>
              <a:rPr lang="en-US" sz="3600" dirty="0" smtClean="0">
                <a:solidFill>
                  <a:srgbClr val="FFC000"/>
                </a:solidFill>
              </a:rPr>
              <a:t>one </a:t>
            </a:r>
            <a:r>
              <a:rPr lang="en-US" sz="3600" dirty="0">
                <a:solidFill>
                  <a:srgbClr val="FFC000"/>
                </a:solidFill>
              </a:rPr>
              <a:t>question </a:t>
            </a:r>
            <a:r>
              <a:rPr lang="en-US" sz="3600" dirty="0" smtClean="0">
                <a:solidFill>
                  <a:srgbClr val="FFC000"/>
                </a:solidFill>
              </a:rPr>
              <a:t>needs </a:t>
            </a:r>
            <a:r>
              <a:rPr lang="en-US" sz="3600" dirty="0">
                <a:solidFill>
                  <a:srgbClr val="FFC000"/>
                </a:solidFill>
              </a:rPr>
              <a:t>to be answered:</a:t>
            </a:r>
            <a:r>
              <a:rPr lang="en-US" sz="3600" dirty="0"/>
              <a:t/>
            </a:r>
            <a:br>
              <a:rPr lang="en-US" sz="3600" dirty="0"/>
            </a:br>
            <a:endParaRPr lang="en-US" sz="3600" dirty="0"/>
          </a:p>
        </p:txBody>
      </p:sp>
      <p:sp>
        <p:nvSpPr>
          <p:cNvPr id="3" name="Content Placeholder 2"/>
          <p:cNvSpPr>
            <a:spLocks noGrp="1"/>
          </p:cNvSpPr>
          <p:nvPr>
            <p:ph idx="1"/>
          </p:nvPr>
        </p:nvSpPr>
        <p:spPr>
          <a:xfrm>
            <a:off x="609600" y="3530600"/>
            <a:ext cx="10972800" cy="2595564"/>
          </a:xfrm>
        </p:spPr>
        <p:txBody>
          <a:bodyPr anchor="ctr"/>
          <a:lstStyle/>
          <a:p>
            <a:pPr marL="0" indent="0" algn="ctr">
              <a:buNone/>
            </a:pPr>
            <a:r>
              <a:rPr lang="en-US" dirty="0">
                <a:solidFill>
                  <a:srgbClr val="FFFF00"/>
                </a:solidFill>
              </a:rPr>
              <a:t>How and when did the MGE’s enter humanity and our biome?</a:t>
            </a:r>
          </a:p>
          <a:p>
            <a:endParaRPr lang="en-US" dirty="0"/>
          </a:p>
        </p:txBody>
      </p:sp>
    </p:spTree>
    <p:extLst>
      <p:ext uri="{BB962C8B-B14F-4D97-AF65-F5344CB8AC3E}">
        <p14:creationId xmlns:p14="http://schemas.microsoft.com/office/powerpoint/2010/main" val="3505557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2800" dirty="0">
                <a:solidFill>
                  <a:srgbClr val="FFC000"/>
                </a:solidFill>
              </a:rPr>
              <a:t>Third, we now look to science to see if it can shed any light that may have in the TKGE’s fruit.</a:t>
            </a:r>
          </a:p>
        </p:txBody>
      </p:sp>
      <p:pic>
        <p:nvPicPr>
          <p:cNvPr id="4" name="Snagit_PPT8F2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27627" y="1370224"/>
            <a:ext cx="9409524" cy="2333333"/>
          </a:xfrm>
        </p:spPr>
      </p:pic>
      <p:pic>
        <p:nvPicPr>
          <p:cNvPr id="5" name="Snagit_PPT1E6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9516" y="3113341"/>
            <a:ext cx="8583906" cy="3007374"/>
          </a:xfrm>
          <a:prstGeom prst="rect">
            <a:avLst/>
          </a:prstGeom>
        </p:spPr>
      </p:pic>
      <p:sp>
        <p:nvSpPr>
          <p:cNvPr id="6" name="TextBox 5"/>
          <p:cNvSpPr txBox="1"/>
          <p:nvPr/>
        </p:nvSpPr>
        <p:spPr>
          <a:xfrm>
            <a:off x="1427309" y="6409038"/>
            <a:ext cx="8868319" cy="369332"/>
          </a:xfrm>
          <a:prstGeom prst="rect">
            <a:avLst/>
          </a:prstGeom>
          <a:noFill/>
        </p:spPr>
        <p:txBody>
          <a:bodyPr wrap="square" rtlCol="0">
            <a:spAutoFit/>
          </a:bodyPr>
          <a:lstStyle/>
          <a:p>
            <a:pPr algn="ctr"/>
            <a:r>
              <a:rPr lang="en-US" sz="1400" dirty="0" err="1">
                <a:solidFill>
                  <a:srgbClr val="FF0000"/>
                </a:solidFill>
              </a:rPr>
              <a:t>PLoS</a:t>
            </a:r>
            <a:r>
              <a:rPr lang="en-US" sz="1400" dirty="0">
                <a:solidFill>
                  <a:srgbClr val="FF0000"/>
                </a:solidFill>
              </a:rPr>
              <a:t> </a:t>
            </a:r>
            <a:r>
              <a:rPr lang="en-US" sz="1400" dirty="0" smtClean="0">
                <a:solidFill>
                  <a:srgbClr val="FF0000"/>
                </a:solidFill>
              </a:rPr>
              <a:t>Biology   April </a:t>
            </a:r>
            <a:r>
              <a:rPr lang="en-US" sz="1400" dirty="0">
                <a:solidFill>
                  <a:srgbClr val="FF0000"/>
                </a:solidFill>
              </a:rPr>
              <a:t>2009 | Volume </a:t>
            </a:r>
            <a:r>
              <a:rPr lang="en-US" dirty="0">
                <a:solidFill>
                  <a:srgbClr val="FF0000"/>
                </a:solidFill>
              </a:rPr>
              <a:t>7</a:t>
            </a:r>
          </a:p>
        </p:txBody>
      </p:sp>
    </p:spTree>
    <p:extLst>
      <p:ext uri="{BB962C8B-B14F-4D97-AF65-F5344CB8AC3E}">
        <p14:creationId xmlns:p14="http://schemas.microsoft.com/office/powerpoint/2010/main" val="3724487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ext Box 3"/>
          <p:cNvSpPr txBox="1">
            <a:spLocks noChangeArrowheads="1"/>
          </p:cNvSpPr>
          <p:nvPr/>
        </p:nvSpPr>
        <p:spPr bwMode="auto">
          <a:xfrm>
            <a:off x="914400" y="5715000"/>
            <a:ext cx="10329333" cy="400110"/>
          </a:xfrm>
          <a:prstGeom prst="rect">
            <a:avLst/>
          </a:prstGeom>
          <a:noFill/>
          <a:ln w="9525">
            <a:noFill/>
            <a:miter lim="800000"/>
            <a:headEnd/>
            <a:tailEnd/>
          </a:ln>
          <a:effectLst/>
        </p:spPr>
        <p:txBody>
          <a:bodyPr wrap="square">
            <a:spAutoFit/>
          </a:bodyPr>
          <a:lstStyle/>
          <a:p>
            <a:pPr algn="ctr" eaLnBrk="1" hangingPunct="1"/>
            <a:r>
              <a:rPr lang="en-US" sz="1000" dirty="0">
                <a:solidFill>
                  <a:srgbClr val="FFFF00"/>
                </a:solidFill>
              </a:rPr>
              <a:t>Figure 1   Types of Transposable Elements in Mammals  Mariner-like DNA </a:t>
            </a:r>
            <a:r>
              <a:rPr lang="en-US" sz="1000" dirty="0" err="1">
                <a:solidFill>
                  <a:srgbClr val="FFFF00"/>
                </a:solidFill>
              </a:rPr>
              <a:t>transposons</a:t>
            </a:r>
            <a:r>
              <a:rPr lang="en-US" sz="1000" dirty="0">
                <a:solidFill>
                  <a:srgbClr val="FFFF00"/>
                </a:solidFill>
              </a:rPr>
              <a:t> are inactive relics in mammalian genomes. </a:t>
            </a:r>
            <a:r>
              <a:rPr lang="en-US" sz="1000" dirty="0" err="1">
                <a:solidFill>
                  <a:srgbClr val="FFFF00"/>
                </a:solidFill>
              </a:rPr>
              <a:t>Retrotransposons</a:t>
            </a:r>
            <a:r>
              <a:rPr lang="en-US" sz="1000" dirty="0">
                <a:solidFill>
                  <a:srgbClr val="FFFF00"/>
                </a:solidFill>
              </a:rPr>
              <a:t> that contain many, but not all, of the activities necessary for their mobility are called autonomous. </a:t>
            </a:r>
          </a:p>
        </p:txBody>
      </p:sp>
      <p:sp>
        <p:nvSpPr>
          <p:cNvPr id="4100" name="Text Box 4"/>
          <p:cNvSpPr txBox="1">
            <a:spLocks noChangeArrowheads="1"/>
          </p:cNvSpPr>
          <p:nvPr/>
        </p:nvSpPr>
        <p:spPr bwMode="auto">
          <a:xfrm>
            <a:off x="1016000" y="609600"/>
            <a:ext cx="10160000" cy="254000"/>
          </a:xfrm>
          <a:prstGeom prst="rect">
            <a:avLst/>
          </a:prstGeom>
          <a:noFill/>
          <a:ln w="9525">
            <a:noFill/>
            <a:miter lim="800000"/>
            <a:headEnd/>
            <a:tailEnd/>
          </a:ln>
          <a:effectLst/>
        </p:spPr>
        <p:txBody>
          <a:bodyPr>
            <a:spAutoFit/>
          </a:bodyPr>
          <a:lstStyle/>
          <a:p>
            <a:pPr algn="ctr" eaLnBrk="1" hangingPunct="1"/>
            <a:r>
              <a:rPr lang="en-US" sz="1000" dirty="0">
                <a:solidFill>
                  <a:srgbClr val="FFFF00"/>
                </a:solidFill>
              </a:rPr>
              <a:t>John L.  </a:t>
            </a:r>
            <a:r>
              <a:rPr lang="en-US" sz="1000" dirty="0" err="1">
                <a:solidFill>
                  <a:srgbClr val="FFFF00"/>
                </a:solidFill>
              </a:rPr>
              <a:t>Goodier</a:t>
            </a:r>
            <a:r>
              <a:rPr lang="en-US" sz="1000" dirty="0">
                <a:solidFill>
                  <a:srgbClr val="FFFF00"/>
                </a:solidFill>
              </a:rPr>
              <a:t> , Haig H.  </a:t>
            </a:r>
            <a:r>
              <a:rPr lang="en-US" sz="1000" dirty="0" err="1">
                <a:solidFill>
                  <a:srgbClr val="FFFF00"/>
                </a:solidFill>
              </a:rPr>
              <a:t>Kazazian</a:t>
            </a:r>
            <a:r>
              <a:rPr lang="en-US" sz="1000" dirty="0">
                <a:solidFill>
                  <a:srgbClr val="FFFF00"/>
                </a:solidFill>
              </a:rPr>
              <a:t> Jr.</a:t>
            </a:r>
          </a:p>
        </p:txBody>
      </p:sp>
      <p:sp>
        <p:nvSpPr>
          <p:cNvPr id="4101" name="Text Box 5"/>
          <p:cNvSpPr txBox="1">
            <a:spLocks noChangeArrowheads="1"/>
          </p:cNvSpPr>
          <p:nvPr/>
        </p:nvSpPr>
        <p:spPr bwMode="auto">
          <a:xfrm>
            <a:off x="1320800" y="228601"/>
            <a:ext cx="10160000" cy="307777"/>
          </a:xfrm>
          <a:prstGeom prst="rect">
            <a:avLst/>
          </a:prstGeom>
          <a:noFill/>
          <a:ln w="9525">
            <a:noFill/>
            <a:miter lim="800000"/>
            <a:headEnd/>
            <a:tailEnd/>
          </a:ln>
          <a:effectLst/>
        </p:spPr>
        <p:txBody>
          <a:bodyPr wrap="square">
            <a:spAutoFit/>
          </a:bodyPr>
          <a:lstStyle/>
          <a:p>
            <a:pPr algn="ctr" eaLnBrk="1" hangingPunct="1"/>
            <a:r>
              <a:rPr lang="en-US" sz="1400" b="1" dirty="0" err="1">
                <a:solidFill>
                  <a:srgbClr val="FFC000"/>
                </a:solidFill>
              </a:rPr>
              <a:t>Retrotransposons</a:t>
            </a:r>
            <a:r>
              <a:rPr lang="en-US" sz="1400" b="1" dirty="0">
                <a:solidFill>
                  <a:srgbClr val="FFC000"/>
                </a:solidFill>
              </a:rPr>
              <a:t> Revisited: The Restraint and Rehabilitation of Parasites</a:t>
            </a:r>
          </a:p>
        </p:txBody>
      </p:sp>
      <p:sp>
        <p:nvSpPr>
          <p:cNvPr id="4102" name="Text Box 6"/>
          <p:cNvSpPr txBox="1">
            <a:spLocks noChangeArrowheads="1"/>
          </p:cNvSpPr>
          <p:nvPr/>
        </p:nvSpPr>
        <p:spPr bwMode="auto">
          <a:xfrm>
            <a:off x="812800" y="6172200"/>
            <a:ext cx="10160000" cy="254000"/>
          </a:xfrm>
          <a:prstGeom prst="rect">
            <a:avLst/>
          </a:prstGeom>
          <a:noFill/>
          <a:ln w="9525">
            <a:noFill/>
            <a:miter lim="800000"/>
            <a:headEnd/>
            <a:tailEnd/>
          </a:ln>
          <a:effectLst/>
        </p:spPr>
        <p:txBody>
          <a:bodyPr>
            <a:spAutoFit/>
          </a:bodyPr>
          <a:lstStyle/>
          <a:p>
            <a:pPr algn="ctr" eaLnBrk="1" hangingPunct="1"/>
            <a:r>
              <a:rPr lang="en-US" sz="1000" dirty="0">
                <a:solidFill>
                  <a:srgbClr val="FFFF00"/>
                </a:solidFill>
              </a:rPr>
              <a:t>Cell Volume 135, Issue 1 2008 23 - 35</a:t>
            </a:r>
          </a:p>
        </p:txBody>
      </p:sp>
      <p:pic>
        <p:nvPicPr>
          <p:cNvPr id="9" name="Snagit_PPT54" descr="PPT54.png"/>
          <p:cNvPicPr>
            <a:picLocks noChangeAspect="1"/>
          </p:cNvPicPr>
          <p:nvPr/>
        </p:nvPicPr>
        <p:blipFill>
          <a:blip r:embed="rId3" cstate="print"/>
          <a:stretch>
            <a:fillRect/>
          </a:stretch>
        </p:blipFill>
        <p:spPr>
          <a:xfrm>
            <a:off x="3657600" y="914401"/>
            <a:ext cx="5181600" cy="4767535"/>
          </a:xfrm>
          <a:prstGeom prst="rect">
            <a:avLst/>
          </a:prstGeom>
        </p:spPr>
      </p:pic>
    </p:spTree>
    <p:extLst>
      <p:ext uri="{BB962C8B-B14F-4D97-AF65-F5344CB8AC3E}">
        <p14:creationId xmlns:p14="http://schemas.microsoft.com/office/powerpoint/2010/main" val="273310197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solidFill>
                  <a:srgbClr val="FFC000"/>
                </a:solidFill>
              </a:rPr>
              <a:t>Now putting everything together:</a:t>
            </a:r>
          </a:p>
        </p:txBody>
      </p:sp>
      <p:sp>
        <p:nvSpPr>
          <p:cNvPr id="3" name="Content Placeholder 2"/>
          <p:cNvSpPr>
            <a:spLocks noGrp="1"/>
          </p:cNvSpPr>
          <p:nvPr>
            <p:ph idx="1"/>
          </p:nvPr>
        </p:nvSpPr>
        <p:spPr/>
        <p:txBody>
          <a:bodyPr/>
          <a:lstStyle/>
          <a:p>
            <a:pPr marL="0" indent="0">
              <a:buNone/>
            </a:pPr>
            <a:r>
              <a:rPr lang="en-US" dirty="0" smtClean="0">
                <a:solidFill>
                  <a:srgbClr val="FFFF00"/>
                </a:solidFill>
              </a:rPr>
              <a:t>The </a:t>
            </a:r>
            <a:r>
              <a:rPr lang="en-US" dirty="0">
                <a:solidFill>
                  <a:srgbClr val="FFFF00"/>
                </a:solidFill>
              </a:rPr>
              <a:t>Devil is informed that Christ can do nothing to allow him and his apostate angels back into heaven during a meeting outside of the New Jerusalem.  </a:t>
            </a:r>
            <a:endParaRPr lang="en-US" dirty="0" smtClean="0">
              <a:solidFill>
                <a:srgbClr val="FFFF00"/>
              </a:solidFill>
            </a:endParaRPr>
          </a:p>
          <a:p>
            <a:pPr marL="0" indent="0">
              <a:buNone/>
            </a:pPr>
            <a:endParaRPr lang="en-US" dirty="0">
              <a:solidFill>
                <a:srgbClr val="FFFF00"/>
              </a:solidFill>
            </a:endParaRPr>
          </a:p>
          <a:p>
            <a:pPr marL="0" indent="0">
              <a:buNone/>
            </a:pPr>
            <a:r>
              <a:rPr lang="en-US" dirty="0" smtClean="0">
                <a:solidFill>
                  <a:srgbClr val="FFFF00"/>
                </a:solidFill>
              </a:rPr>
              <a:t>Satan </a:t>
            </a:r>
            <a:r>
              <a:rPr lang="en-US" dirty="0">
                <a:solidFill>
                  <a:srgbClr val="FFFF00"/>
                </a:solidFill>
              </a:rPr>
              <a:t>then devises a plan whereby he feels that he can force God’s hand into devising a way in which he and his followers can be reinstated into heaven.</a:t>
            </a:r>
          </a:p>
          <a:p>
            <a:pPr marL="0" indent="0">
              <a:buNone/>
            </a:pPr>
            <a:endParaRPr lang="en-US" dirty="0"/>
          </a:p>
        </p:txBody>
      </p:sp>
    </p:spTree>
    <p:extLst>
      <p:ext uri="{BB962C8B-B14F-4D97-AF65-F5344CB8AC3E}">
        <p14:creationId xmlns:p14="http://schemas.microsoft.com/office/powerpoint/2010/main" val="557284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648000"/>
          </a:xfrm>
        </p:spPr>
        <p:txBody>
          <a:bodyPr>
            <a:normAutofit fontScale="90000"/>
          </a:bodyPr>
          <a:lstStyle/>
          <a:p>
            <a:endParaRPr lang="en-US" dirty="0"/>
          </a:p>
        </p:txBody>
      </p:sp>
      <p:sp>
        <p:nvSpPr>
          <p:cNvPr id="3" name="Content Placeholder 2"/>
          <p:cNvSpPr>
            <a:spLocks noGrp="1"/>
          </p:cNvSpPr>
          <p:nvPr>
            <p:ph idx="1"/>
          </p:nvPr>
        </p:nvSpPr>
        <p:spPr>
          <a:xfrm>
            <a:off x="609600" y="1005016"/>
            <a:ext cx="10972800" cy="5362833"/>
          </a:xfrm>
        </p:spPr>
        <p:txBody>
          <a:bodyPr/>
          <a:lstStyle/>
          <a:p>
            <a:pPr marL="0" indent="0">
              <a:buNone/>
            </a:pPr>
            <a:r>
              <a:rPr lang="en-US" sz="2800" dirty="0" smtClean="0">
                <a:solidFill>
                  <a:srgbClr val="FFFF00"/>
                </a:solidFill>
              </a:rPr>
              <a:t>This </a:t>
            </a:r>
            <a:r>
              <a:rPr lang="en-US" sz="2800" dirty="0">
                <a:solidFill>
                  <a:srgbClr val="FFFF00"/>
                </a:solidFill>
              </a:rPr>
              <a:t>plan is to have Adam and Eve eat of the TKGE wherein the Devil has placed DNA MGE’s.  Once Adam and Eve are inoculated, God will not let them perish and will devise a plan whereby the pairs information system can be remedied.  Among other potentially unknown tasks, the MGE’s in the fruit were engineered to destroy their innate defenses against RNA MGE’s.</a:t>
            </a:r>
          </a:p>
          <a:p>
            <a:pPr marL="0" indent="0">
              <a:buNone/>
            </a:pPr>
            <a:r>
              <a:rPr lang="en-US" sz="2800" dirty="0" smtClean="0">
                <a:solidFill>
                  <a:srgbClr val="FFFF00"/>
                </a:solidFill>
              </a:rPr>
              <a:t>The </a:t>
            </a:r>
            <a:r>
              <a:rPr lang="en-US" sz="2800" dirty="0">
                <a:solidFill>
                  <a:srgbClr val="FFFF00"/>
                </a:solidFill>
              </a:rPr>
              <a:t>MGE’s in the fruit are </a:t>
            </a:r>
            <a:r>
              <a:rPr lang="en-US" sz="2800" b="1" dirty="0">
                <a:solidFill>
                  <a:srgbClr val="FFFF00"/>
                </a:solidFill>
              </a:rPr>
              <a:t>not</a:t>
            </a:r>
            <a:r>
              <a:rPr lang="en-US" sz="2800" dirty="0">
                <a:solidFill>
                  <a:srgbClr val="FFFF00"/>
                </a:solidFill>
              </a:rPr>
              <a:t> engineered to cause death or cause physical injury. </a:t>
            </a:r>
            <a:r>
              <a:rPr lang="en-US" sz="2800" dirty="0">
                <a:solidFill>
                  <a:srgbClr val="92D050"/>
                </a:solidFill>
              </a:rPr>
              <a:t>{</a:t>
            </a:r>
            <a:r>
              <a:rPr lang="en-US" sz="2800" b="1" dirty="0">
                <a:solidFill>
                  <a:srgbClr val="92D050"/>
                </a:solidFill>
              </a:rPr>
              <a:t>ST, February 13,</a:t>
            </a:r>
            <a:r>
              <a:rPr lang="en-US" sz="2800" dirty="0">
                <a:solidFill>
                  <a:srgbClr val="92D050"/>
                </a:solidFill>
              </a:rPr>
              <a:t> </a:t>
            </a:r>
            <a:r>
              <a:rPr lang="en-US" sz="2800" b="1" dirty="0">
                <a:solidFill>
                  <a:srgbClr val="92D050"/>
                </a:solidFill>
              </a:rPr>
              <a:t>1896 par. 6} .  {9MR 232.2}</a:t>
            </a:r>
            <a:r>
              <a:rPr lang="en-US" sz="2800" dirty="0">
                <a:solidFill>
                  <a:srgbClr val="92D050"/>
                </a:solidFill>
              </a:rPr>
              <a:t> </a:t>
            </a:r>
            <a:r>
              <a:rPr lang="en-US" sz="2800" dirty="0">
                <a:solidFill>
                  <a:srgbClr val="FFFF00"/>
                </a:solidFill>
              </a:rPr>
              <a:t>They do, however, render Adam and Eve his hostages, for he now has the ability to invade their genomes with very virulent forms of MGE’s capable of entirely rewriting their code (theta </a:t>
            </a:r>
            <a:r>
              <a:rPr lang="en-US" sz="2800" dirty="0" err="1">
                <a:solidFill>
                  <a:srgbClr val="FFFF00"/>
                </a:solidFill>
              </a:rPr>
              <a:t>defensins</a:t>
            </a:r>
            <a:r>
              <a:rPr lang="en-US" sz="2800" dirty="0">
                <a:solidFill>
                  <a:srgbClr val="FFFF00"/>
                </a:solidFill>
              </a:rPr>
              <a:t> silenced).     </a:t>
            </a:r>
          </a:p>
          <a:p>
            <a:endParaRPr lang="en-US" sz="2800" dirty="0"/>
          </a:p>
        </p:txBody>
      </p:sp>
    </p:spTree>
    <p:extLst>
      <p:ext uri="{BB962C8B-B14F-4D97-AF65-F5344CB8AC3E}">
        <p14:creationId xmlns:p14="http://schemas.microsoft.com/office/powerpoint/2010/main" val="1576947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573859"/>
          </a:xfrm>
        </p:spPr>
        <p:txBody>
          <a:bodyPr>
            <a:normAutofit fontScale="90000"/>
          </a:bodyPr>
          <a:lstStyle/>
          <a:p>
            <a:endParaRPr lang="en-US"/>
          </a:p>
        </p:txBody>
      </p:sp>
      <p:sp>
        <p:nvSpPr>
          <p:cNvPr id="3" name="Content Placeholder 2"/>
          <p:cNvSpPr>
            <a:spLocks noGrp="1"/>
          </p:cNvSpPr>
          <p:nvPr>
            <p:ph idx="1"/>
          </p:nvPr>
        </p:nvSpPr>
        <p:spPr>
          <a:xfrm>
            <a:off x="609600" y="996779"/>
            <a:ext cx="10972800" cy="5445210"/>
          </a:xfrm>
        </p:spPr>
        <p:txBody>
          <a:bodyPr>
            <a:normAutofit/>
          </a:bodyPr>
          <a:lstStyle/>
          <a:p>
            <a:pPr marL="0" indent="0">
              <a:buNone/>
            </a:pPr>
            <a:r>
              <a:rPr lang="en-US" sz="2400" dirty="0">
                <a:solidFill>
                  <a:srgbClr val="FFFF00"/>
                </a:solidFill>
              </a:rPr>
              <a:t>Adam and Eve were informed that they must lose their Eden home. They had yielded to Satan's deception, and believed that God would lie. </a:t>
            </a:r>
            <a:r>
              <a:rPr lang="en-US" sz="2400" u="sng" dirty="0">
                <a:solidFill>
                  <a:srgbClr val="FFFF00"/>
                </a:solidFill>
              </a:rPr>
              <a:t>By their transgression they had opened a way for Satan to gain access to them more readily, and it was not safe for them to remain in the garden of Eden, lest in their state of sin they gain access to the tree of life, and perpetuate a life of sin</a:t>
            </a:r>
            <a:r>
              <a:rPr lang="en-US" sz="2400" dirty="0">
                <a:solidFill>
                  <a:srgbClr val="FFFF00"/>
                </a:solidFill>
              </a:rPr>
              <a:t>. They entreated to be permitted to remain, although they acknowledged that they had forfeited all right to blissful Eden. They promised that they would in the future yield implicit obedience to God. </a:t>
            </a:r>
            <a:r>
              <a:rPr lang="en-US" sz="2400" u="sng" dirty="0">
                <a:solidFill>
                  <a:srgbClr val="FFFF00"/>
                </a:solidFill>
              </a:rPr>
              <a:t>They were informed that in their fall from innocence to guilt, they had gained no strength, but great weakness. They had not preserved their integrity while they were in a state of holy, happy innocence, and they would have far less strength to remain true and loyal in a state of conscious guilt.</a:t>
            </a:r>
            <a:r>
              <a:rPr lang="en-US" sz="2400" dirty="0">
                <a:solidFill>
                  <a:srgbClr val="FFFF00"/>
                </a:solidFill>
              </a:rPr>
              <a:t> At these words the unhappy pair were filled with keenest anguish and remorse. They now realized that the penalty of sin was death.  </a:t>
            </a:r>
            <a:r>
              <a:rPr lang="en-US" sz="2400" dirty="0" smtClean="0">
                <a:solidFill>
                  <a:srgbClr val="FFFF00"/>
                </a:solidFill>
              </a:rPr>
              <a:t>								</a:t>
            </a:r>
            <a:r>
              <a:rPr lang="en-US" sz="2400" dirty="0" smtClean="0">
                <a:solidFill>
                  <a:srgbClr val="92D050"/>
                </a:solidFill>
              </a:rPr>
              <a:t>{</a:t>
            </a:r>
            <a:r>
              <a:rPr lang="en-US" sz="2400" dirty="0">
                <a:solidFill>
                  <a:srgbClr val="92D050"/>
                </a:solidFill>
              </a:rPr>
              <a:t>ST, January 23, 1879 par. 12}</a:t>
            </a:r>
          </a:p>
          <a:p>
            <a:endParaRPr lang="en-US" sz="2400" dirty="0"/>
          </a:p>
        </p:txBody>
      </p:sp>
    </p:spTree>
    <p:extLst>
      <p:ext uri="{BB962C8B-B14F-4D97-AF65-F5344CB8AC3E}">
        <p14:creationId xmlns:p14="http://schemas.microsoft.com/office/powerpoint/2010/main" val="25078674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573859"/>
          </a:xfrm>
        </p:spPr>
        <p:txBody>
          <a:bodyPr>
            <a:normAutofit fontScale="90000"/>
          </a:bodyPr>
          <a:lstStyle/>
          <a:p>
            <a:endParaRPr lang="en-US" dirty="0"/>
          </a:p>
        </p:txBody>
      </p:sp>
      <p:sp>
        <p:nvSpPr>
          <p:cNvPr id="3" name="Content Placeholder 2"/>
          <p:cNvSpPr>
            <a:spLocks noGrp="1"/>
          </p:cNvSpPr>
          <p:nvPr>
            <p:ph idx="1"/>
          </p:nvPr>
        </p:nvSpPr>
        <p:spPr>
          <a:xfrm>
            <a:off x="609600" y="939115"/>
            <a:ext cx="10972800" cy="5187050"/>
          </a:xfrm>
        </p:spPr>
        <p:txBody>
          <a:bodyPr anchor="ctr"/>
          <a:lstStyle/>
          <a:p>
            <a:pPr marL="0" indent="0">
              <a:buNone/>
            </a:pPr>
            <a:r>
              <a:rPr lang="en-US" dirty="0" smtClean="0">
                <a:solidFill>
                  <a:srgbClr val="FFC000"/>
                </a:solidFill>
              </a:rPr>
              <a:t>If </a:t>
            </a:r>
            <a:r>
              <a:rPr lang="en-US" dirty="0">
                <a:solidFill>
                  <a:srgbClr val="FFC000"/>
                </a:solidFill>
              </a:rPr>
              <a:t>God devises a way to remove the MGE’s from Adam and Eve, then the Devil and his companions can demand the same be done to them.  If God does not comply, then the plan is for Adam and Eve to eat of the TL and be eternally rendered under his control.  They and their children will supply a ready army to aid in the upcoming civil war.  Also, the fruit of the TL could make Satan and his followers “stronger” so that next time they meet Christ and the loyal angels in battle, the Devil will fare better.  </a:t>
            </a:r>
          </a:p>
          <a:p>
            <a:endParaRPr lang="en-US" dirty="0"/>
          </a:p>
        </p:txBody>
      </p:sp>
    </p:spTree>
    <p:extLst>
      <p:ext uri="{BB962C8B-B14F-4D97-AF65-F5344CB8AC3E}">
        <p14:creationId xmlns:p14="http://schemas.microsoft.com/office/powerpoint/2010/main" val="406842301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458530"/>
          </a:xfrm>
        </p:spPr>
        <p:txBody>
          <a:bodyPr>
            <a:normAutofit fontScale="90000"/>
          </a:bodyPr>
          <a:lstStyle/>
          <a:p>
            <a:endParaRPr lang="en-US" dirty="0"/>
          </a:p>
        </p:txBody>
      </p:sp>
      <p:sp>
        <p:nvSpPr>
          <p:cNvPr id="3" name="Content Placeholder 2"/>
          <p:cNvSpPr>
            <a:spLocks noGrp="1"/>
          </p:cNvSpPr>
          <p:nvPr>
            <p:ph idx="1"/>
          </p:nvPr>
        </p:nvSpPr>
        <p:spPr>
          <a:xfrm>
            <a:off x="609600" y="815546"/>
            <a:ext cx="10972800" cy="5387545"/>
          </a:xfrm>
        </p:spPr>
        <p:txBody>
          <a:bodyPr>
            <a:normAutofit/>
          </a:bodyPr>
          <a:lstStyle/>
          <a:p>
            <a:pPr marL="0" indent="0">
              <a:buNone/>
            </a:pPr>
            <a:r>
              <a:rPr lang="en-US" sz="2800" dirty="0">
                <a:solidFill>
                  <a:srgbClr val="FFFF00"/>
                </a:solidFill>
              </a:rPr>
              <a:t>His followers were seeking him; and he aroused himself, and assuming a look of defiance, informed them of his plans to wrest from God the noble Adam and his companion Eve.</a:t>
            </a:r>
            <a:r>
              <a:rPr lang="en-US" sz="2800" u="sng" dirty="0">
                <a:solidFill>
                  <a:srgbClr val="FFFF00"/>
                </a:solidFill>
              </a:rPr>
              <a:t> </a:t>
            </a:r>
            <a:r>
              <a:rPr lang="en-US" sz="2800" dirty="0">
                <a:solidFill>
                  <a:srgbClr val="FFFF00"/>
                </a:solidFill>
              </a:rPr>
              <a:t>If he could in any way beguile them to disobedience</a:t>
            </a:r>
            <a:r>
              <a:rPr lang="en-US" sz="2800" u="sng" dirty="0">
                <a:solidFill>
                  <a:srgbClr val="FFFF00"/>
                </a:solidFill>
              </a:rPr>
              <a:t>, God would make some provision whereby they might be pardoned, and then himself and all the fallen angels would be in a fair way to share with them of God's mercy</a:t>
            </a:r>
            <a:r>
              <a:rPr lang="en-US" sz="2800" dirty="0">
                <a:solidFill>
                  <a:srgbClr val="FFFF00"/>
                </a:solidFill>
              </a:rPr>
              <a:t>. If they should fail to obtain pardon, they could unite with Adam and Eve, whose transgression would place them also in a state of rebellion; and thus they could take possession of Eden, and hold it as their home. </a:t>
            </a:r>
            <a:r>
              <a:rPr lang="en-US" sz="2800" u="sng" dirty="0">
                <a:solidFill>
                  <a:srgbClr val="FFFF00"/>
                </a:solidFill>
              </a:rPr>
              <a:t>And if they could gain access to the tree of life in the midst of the garden, their strength would, they thought, be equal to that of the holy angels, and even God himself could not expel them</a:t>
            </a:r>
            <a:r>
              <a:rPr lang="en-US" sz="2800" dirty="0">
                <a:solidFill>
                  <a:srgbClr val="FFFF00"/>
                </a:solidFill>
              </a:rPr>
              <a:t>.  </a:t>
            </a:r>
            <a:r>
              <a:rPr lang="en-US" sz="2800" dirty="0" smtClean="0">
                <a:solidFill>
                  <a:srgbClr val="FFFF00"/>
                </a:solidFill>
              </a:rPr>
              <a:t>						</a:t>
            </a:r>
            <a:r>
              <a:rPr lang="en-US" sz="2800" dirty="0" smtClean="0">
                <a:solidFill>
                  <a:srgbClr val="92D050"/>
                </a:solidFill>
              </a:rPr>
              <a:t>{</a:t>
            </a:r>
            <a:r>
              <a:rPr lang="en-US" sz="2800" dirty="0">
                <a:solidFill>
                  <a:srgbClr val="92D050"/>
                </a:solidFill>
              </a:rPr>
              <a:t>ST, January 16, 1879 par. 13}</a:t>
            </a:r>
          </a:p>
          <a:p>
            <a:endParaRPr lang="en-US" sz="2400" dirty="0"/>
          </a:p>
        </p:txBody>
      </p:sp>
    </p:spTree>
    <p:extLst>
      <p:ext uri="{BB962C8B-B14F-4D97-AF65-F5344CB8AC3E}">
        <p14:creationId xmlns:p14="http://schemas.microsoft.com/office/powerpoint/2010/main" val="330036464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en-US" dirty="0" smtClean="0">
                <a:solidFill>
                  <a:srgbClr val="FFC000"/>
                </a:solidFill>
              </a:rPr>
              <a:t>Adam </a:t>
            </a:r>
            <a:r>
              <a:rPr lang="en-US" dirty="0">
                <a:solidFill>
                  <a:srgbClr val="FFC000"/>
                </a:solidFill>
              </a:rPr>
              <a:t>and Eve partake of the forbidden fruit.  Their two guardian angels immediately take up guard around the TL preventing the pair from gaining access to its fruit.  God removes the pair from the Garden, and in so doing, preserves their ability to respond to a plan of salvation. </a:t>
            </a:r>
            <a:r>
              <a:rPr lang="en-US" dirty="0" smtClean="0">
                <a:solidFill>
                  <a:srgbClr val="FFC000"/>
                </a:solidFill>
              </a:rPr>
              <a:t>					</a:t>
            </a:r>
            <a:r>
              <a:rPr lang="en-US" dirty="0" smtClean="0">
                <a:solidFill>
                  <a:srgbClr val="92D050"/>
                </a:solidFill>
              </a:rPr>
              <a:t>{</a:t>
            </a:r>
            <a:r>
              <a:rPr lang="en-US" dirty="0">
                <a:solidFill>
                  <a:srgbClr val="92D050"/>
                </a:solidFill>
              </a:rPr>
              <a:t>Con 15.2}</a:t>
            </a:r>
          </a:p>
          <a:p>
            <a:endParaRPr lang="en-US" dirty="0"/>
          </a:p>
        </p:txBody>
      </p:sp>
    </p:spTree>
    <p:extLst>
      <p:ext uri="{BB962C8B-B14F-4D97-AF65-F5344CB8AC3E}">
        <p14:creationId xmlns:p14="http://schemas.microsoft.com/office/powerpoint/2010/main" val="96360860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2863978"/>
          </a:xfrm>
        </p:spPr>
        <p:txBody>
          <a:bodyPr>
            <a:normAutofit/>
          </a:bodyPr>
          <a:lstStyle/>
          <a:p>
            <a:pPr algn="l"/>
            <a:r>
              <a:rPr lang="en-US" sz="2400" dirty="0">
                <a:solidFill>
                  <a:srgbClr val="FFC000"/>
                </a:solidFill>
              </a:rPr>
              <a:t>Realizing that God has responded with a totally unexpected option (because not only will the Devil’s code be limited in its expression, but God will prevail in the end—Genesis 3:15) and there will be no “dealing for the hostages”, the Devil turns all his energies into destroying God’s handiwork—especially Adam and Eve.  The Devil then sequentially introduces new “models” of MGE’s (RNA) over time, each complimentary and better suited to cause addiction, injury and death, with the intent of totally deranging the human machinery.  In so doing, he strikes back at God.</a:t>
            </a:r>
          </a:p>
        </p:txBody>
      </p:sp>
      <p:sp>
        <p:nvSpPr>
          <p:cNvPr id="3" name="Content Placeholder 2"/>
          <p:cNvSpPr>
            <a:spLocks noGrp="1"/>
          </p:cNvSpPr>
          <p:nvPr>
            <p:ph idx="1"/>
          </p:nvPr>
        </p:nvSpPr>
        <p:spPr>
          <a:xfrm>
            <a:off x="609600" y="3303373"/>
            <a:ext cx="10972800" cy="2822791"/>
          </a:xfrm>
        </p:spPr>
        <p:txBody>
          <a:bodyPr>
            <a:normAutofit/>
          </a:bodyPr>
          <a:lstStyle/>
          <a:p>
            <a:pPr marL="0" indent="0">
              <a:buNone/>
            </a:pPr>
            <a:r>
              <a:rPr lang="en-US" sz="2800" u="sng" dirty="0">
                <a:solidFill>
                  <a:srgbClr val="FFFF00"/>
                </a:solidFill>
              </a:rPr>
              <a:t>From Adam's day to ours there has been a </a:t>
            </a:r>
            <a:r>
              <a:rPr lang="en-US" sz="2800" b="1" u="sng" dirty="0">
                <a:solidFill>
                  <a:srgbClr val="FFFF00"/>
                </a:solidFill>
              </a:rPr>
              <a:t>succession of falls</a:t>
            </a:r>
            <a:r>
              <a:rPr lang="en-US" sz="2800" u="sng" dirty="0">
                <a:solidFill>
                  <a:srgbClr val="FFFF00"/>
                </a:solidFill>
              </a:rPr>
              <a:t>, each greater than the last, in every species of crime</a:t>
            </a:r>
            <a:r>
              <a:rPr lang="en-US" sz="2800" dirty="0">
                <a:solidFill>
                  <a:srgbClr val="FFFF00"/>
                </a:solidFill>
              </a:rPr>
              <a:t>. God did not create a race of beings so devoid of health, beauty, and moral power as now exists in the world. </a:t>
            </a:r>
            <a:r>
              <a:rPr lang="en-US" sz="2800" u="sng" dirty="0">
                <a:solidFill>
                  <a:srgbClr val="FFFF00"/>
                </a:solidFill>
              </a:rPr>
              <a:t>Disease of every kind has been fearfully increasing upon the race</a:t>
            </a:r>
            <a:r>
              <a:rPr lang="en-US" sz="2800" dirty="0">
                <a:solidFill>
                  <a:srgbClr val="FFFF00"/>
                </a:solidFill>
              </a:rPr>
              <a:t>.  </a:t>
            </a:r>
            <a:r>
              <a:rPr lang="en-US" sz="2800" dirty="0" smtClean="0">
                <a:solidFill>
                  <a:srgbClr val="FFFF00"/>
                </a:solidFill>
              </a:rPr>
              <a:t>								</a:t>
            </a:r>
            <a:r>
              <a:rPr lang="en-US" sz="2800" dirty="0" smtClean="0">
                <a:solidFill>
                  <a:srgbClr val="92D050"/>
                </a:solidFill>
              </a:rPr>
              <a:t>{</a:t>
            </a:r>
            <a:r>
              <a:rPr lang="en-US" sz="2800" dirty="0">
                <a:solidFill>
                  <a:srgbClr val="92D050"/>
                </a:solidFill>
              </a:rPr>
              <a:t>RH, March 4, 1875 par. 9</a:t>
            </a:r>
            <a:r>
              <a:rPr lang="en-US" sz="2800" dirty="0" smtClean="0">
                <a:solidFill>
                  <a:srgbClr val="92D050"/>
                </a:solidFill>
              </a:rPr>
              <a:t>}</a:t>
            </a:r>
            <a:endParaRPr lang="en-US" sz="2800" dirty="0"/>
          </a:p>
        </p:txBody>
      </p:sp>
    </p:spTree>
    <p:extLst>
      <p:ext uri="{BB962C8B-B14F-4D97-AF65-F5344CB8AC3E}">
        <p14:creationId xmlns:p14="http://schemas.microsoft.com/office/powerpoint/2010/main" val="2727852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Snagit_PPT13B" descr="PPT13B.png"/>
          <p:cNvPicPr>
            <a:picLocks noGrp="1" noChangeAspect="1"/>
          </p:cNvPicPr>
          <p:nvPr>
            <p:ph idx="1"/>
          </p:nvPr>
        </p:nvPicPr>
        <p:blipFill>
          <a:blip r:embed="rId2" cstate="print"/>
          <a:stretch>
            <a:fillRect/>
          </a:stretch>
        </p:blipFill>
        <p:spPr>
          <a:xfrm>
            <a:off x="508001" y="1143000"/>
            <a:ext cx="11191796" cy="4114800"/>
          </a:xfrm>
        </p:spPr>
      </p:pic>
    </p:spTree>
    <p:extLst>
      <p:ext uri="{BB962C8B-B14F-4D97-AF65-F5344CB8AC3E}">
        <p14:creationId xmlns:p14="http://schemas.microsoft.com/office/powerpoint/2010/main" val="4820303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2570162"/>
          </a:xfrm>
        </p:spPr>
        <p:txBody>
          <a:bodyPr>
            <a:normAutofit/>
          </a:bodyPr>
          <a:lstStyle/>
          <a:p>
            <a:pPr algn="l"/>
            <a:r>
              <a:rPr lang="en-US" sz="3200" dirty="0">
                <a:solidFill>
                  <a:srgbClr val="FFC000"/>
                </a:solidFill>
              </a:rPr>
              <a:t>The </a:t>
            </a:r>
            <a:r>
              <a:rPr lang="en-US" sz="3200" dirty="0" smtClean="0">
                <a:solidFill>
                  <a:srgbClr val="FFC000"/>
                </a:solidFill>
              </a:rPr>
              <a:t>Bible clearly states that </a:t>
            </a:r>
            <a:r>
              <a:rPr lang="en-US" sz="3200" dirty="0">
                <a:solidFill>
                  <a:srgbClr val="FFC000"/>
                </a:solidFill>
              </a:rPr>
              <a:t>eating </a:t>
            </a:r>
            <a:r>
              <a:rPr lang="en-US" sz="3200" dirty="0" smtClean="0">
                <a:solidFill>
                  <a:srgbClr val="FFC000"/>
                </a:solidFill>
              </a:rPr>
              <a:t>the </a:t>
            </a:r>
            <a:r>
              <a:rPr lang="en-US" sz="3200" dirty="0">
                <a:solidFill>
                  <a:srgbClr val="FFC000"/>
                </a:solidFill>
              </a:rPr>
              <a:t>fruit of the Tree of Knowledge of Good and Evil (TKGE) by Adam and Eve as the point in time </a:t>
            </a:r>
            <a:r>
              <a:rPr lang="en-US" sz="3200" dirty="0" smtClean="0">
                <a:solidFill>
                  <a:srgbClr val="FFC000"/>
                </a:solidFill>
              </a:rPr>
              <a:t>in </a:t>
            </a:r>
            <a:r>
              <a:rPr lang="en-US" sz="3200" dirty="0">
                <a:solidFill>
                  <a:srgbClr val="FFC000"/>
                </a:solidFill>
              </a:rPr>
              <a:t>which this happened</a:t>
            </a:r>
            <a:r>
              <a:rPr lang="en-US" sz="3200" dirty="0" smtClean="0">
                <a:solidFill>
                  <a:srgbClr val="FFC000"/>
                </a:solidFill>
              </a:rPr>
              <a:t>:</a:t>
            </a:r>
            <a:endParaRPr lang="en-US" sz="3200" dirty="0">
              <a:solidFill>
                <a:srgbClr val="FFC000"/>
              </a:solidFill>
            </a:endParaRPr>
          </a:p>
        </p:txBody>
      </p:sp>
      <p:sp>
        <p:nvSpPr>
          <p:cNvPr id="3" name="Content Placeholder 2"/>
          <p:cNvSpPr>
            <a:spLocks noGrp="1"/>
          </p:cNvSpPr>
          <p:nvPr>
            <p:ph idx="1"/>
          </p:nvPr>
        </p:nvSpPr>
        <p:spPr>
          <a:xfrm>
            <a:off x="609600" y="2650067"/>
            <a:ext cx="10972800" cy="3476097"/>
          </a:xfrm>
        </p:spPr>
        <p:txBody>
          <a:bodyPr anchor="ctr">
            <a:normAutofit/>
          </a:bodyPr>
          <a:lstStyle/>
          <a:p>
            <a:pPr marL="0" indent="0">
              <a:buNone/>
            </a:pPr>
            <a:r>
              <a:rPr lang="en-US" sz="2800" dirty="0">
                <a:solidFill>
                  <a:srgbClr val="FFFF00"/>
                </a:solidFill>
              </a:rPr>
              <a:t>And the LORD God called to Adam, and said to him, Where are </a:t>
            </a:r>
            <a:r>
              <a:rPr lang="en-US" sz="2800" dirty="0" smtClean="0">
                <a:solidFill>
                  <a:srgbClr val="FFFF00"/>
                </a:solidFill>
              </a:rPr>
              <a:t>you?  And </a:t>
            </a:r>
            <a:r>
              <a:rPr lang="en-US" sz="2800" dirty="0">
                <a:solidFill>
                  <a:srgbClr val="FFFF00"/>
                </a:solidFill>
              </a:rPr>
              <a:t>he said, I heard your voice in the garden, and I was afraid, because I was naked; and I hid </a:t>
            </a:r>
            <a:r>
              <a:rPr lang="en-US" sz="2800" dirty="0" smtClean="0">
                <a:solidFill>
                  <a:srgbClr val="FFFF00"/>
                </a:solidFill>
              </a:rPr>
              <a:t>myself.  And </a:t>
            </a:r>
            <a:r>
              <a:rPr lang="en-US" sz="2800" dirty="0">
                <a:solidFill>
                  <a:srgbClr val="FFFF00"/>
                </a:solidFill>
              </a:rPr>
              <a:t>he said, Who told you that you were naked</a:t>
            </a:r>
            <a:r>
              <a:rPr lang="en-US" sz="2800" dirty="0" smtClean="0">
                <a:solidFill>
                  <a:srgbClr val="FFFF00"/>
                </a:solidFill>
              </a:rPr>
              <a:t>?  </a:t>
            </a:r>
            <a:r>
              <a:rPr lang="en-US" sz="2800" dirty="0">
                <a:solidFill>
                  <a:srgbClr val="FFFF00"/>
                </a:solidFill>
              </a:rPr>
              <a:t>Have you eaten of the tree, whereof I commanded you that you should not eat</a:t>
            </a:r>
            <a:r>
              <a:rPr lang="en-US" sz="2800" dirty="0" smtClean="0">
                <a:solidFill>
                  <a:srgbClr val="FFFF00"/>
                </a:solidFill>
              </a:rPr>
              <a:t>?</a:t>
            </a:r>
            <a:r>
              <a:rPr lang="en-US" sz="2800" dirty="0">
                <a:solidFill>
                  <a:srgbClr val="FFFF00"/>
                </a:solidFill>
              </a:rPr>
              <a:t> </a:t>
            </a:r>
          </a:p>
          <a:p>
            <a:pPr marL="0" indent="0">
              <a:buNone/>
            </a:pPr>
            <a:r>
              <a:rPr lang="en-US" sz="2800" dirty="0" smtClean="0">
                <a:solidFill>
                  <a:srgbClr val="92D050"/>
                </a:solidFill>
              </a:rPr>
              <a:t>								(</a:t>
            </a:r>
            <a:r>
              <a:rPr lang="en-US" sz="2800" dirty="0">
                <a:solidFill>
                  <a:srgbClr val="92D050"/>
                </a:solidFill>
              </a:rPr>
              <a:t>Genesis 3:9-11 AKJV</a:t>
            </a:r>
            <a:r>
              <a:rPr lang="en-US" sz="2800" dirty="0" smtClean="0">
                <a:solidFill>
                  <a:srgbClr val="92D050"/>
                </a:solidFill>
              </a:rPr>
              <a:t>)</a:t>
            </a:r>
            <a:endParaRPr lang="en-US" sz="2000" dirty="0"/>
          </a:p>
        </p:txBody>
      </p:sp>
    </p:spTree>
    <p:extLst>
      <p:ext uri="{BB962C8B-B14F-4D97-AF65-F5344CB8AC3E}">
        <p14:creationId xmlns:p14="http://schemas.microsoft.com/office/powerpoint/2010/main" val="1551936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solidFill>
                  <a:srgbClr val="FFC000"/>
                </a:solidFill>
              </a:rPr>
              <a:t>In </a:t>
            </a:r>
            <a:r>
              <a:rPr lang="en-US" sz="3600" dirty="0" smtClean="0">
                <a:solidFill>
                  <a:srgbClr val="FFC000"/>
                </a:solidFill>
              </a:rPr>
              <a:t>summary, </a:t>
            </a:r>
            <a:r>
              <a:rPr lang="en-US" sz="3600" dirty="0">
                <a:solidFill>
                  <a:srgbClr val="FFC000"/>
                </a:solidFill>
              </a:rPr>
              <a:t>Adam and Eve were tested on the </a:t>
            </a:r>
            <a:r>
              <a:rPr lang="en-US" sz="3600" b="1" dirty="0">
                <a:solidFill>
                  <a:srgbClr val="FFC000"/>
                </a:solidFill>
              </a:rPr>
              <a:t>ultimate question</a:t>
            </a:r>
            <a:r>
              <a:rPr lang="en-US" sz="3600" dirty="0">
                <a:solidFill>
                  <a:srgbClr val="FFC000"/>
                </a:solidFill>
              </a:rPr>
              <a:t>:</a:t>
            </a:r>
          </a:p>
        </p:txBody>
      </p:sp>
      <p:sp>
        <p:nvSpPr>
          <p:cNvPr id="3" name="Content Placeholder 2"/>
          <p:cNvSpPr>
            <a:spLocks noGrp="1"/>
          </p:cNvSpPr>
          <p:nvPr>
            <p:ph idx="1"/>
          </p:nvPr>
        </p:nvSpPr>
        <p:spPr>
          <a:xfrm>
            <a:off x="617838" y="1822622"/>
            <a:ext cx="10972800" cy="4525963"/>
          </a:xfrm>
        </p:spPr>
        <p:txBody>
          <a:bodyPr/>
          <a:lstStyle/>
          <a:p>
            <a:pPr marL="0" indent="0">
              <a:buNone/>
            </a:pPr>
            <a:r>
              <a:rPr lang="en-US" sz="3600" dirty="0">
                <a:solidFill>
                  <a:srgbClr val="FFFF00"/>
                </a:solidFill>
              </a:rPr>
              <a:t>WHO DO YOU CHOOSE TO PROGRAM YOU AND YOUR ENVIROMENT</a:t>
            </a:r>
            <a:r>
              <a:rPr lang="en-US" sz="3600" dirty="0" smtClean="0">
                <a:solidFill>
                  <a:srgbClr val="FFFF00"/>
                </a:solidFill>
              </a:rPr>
              <a:t>?</a:t>
            </a:r>
          </a:p>
          <a:p>
            <a:pPr marL="0" indent="0">
              <a:buNone/>
            </a:pPr>
            <a:endParaRPr lang="en-US" sz="3600" dirty="0">
              <a:solidFill>
                <a:srgbClr val="FFFF00"/>
              </a:solidFill>
            </a:endParaRPr>
          </a:p>
          <a:p>
            <a:pPr marL="0" indent="0">
              <a:buNone/>
            </a:pPr>
            <a:r>
              <a:rPr lang="en-US" sz="3600" dirty="0">
                <a:solidFill>
                  <a:srgbClr val="FFFF00"/>
                </a:solidFill>
              </a:rPr>
              <a:t>THIS IS AT THE VERY HEART OF THE GREAT CONTROVERSY, FOR THIS IS </a:t>
            </a:r>
            <a:r>
              <a:rPr lang="en-US" sz="3600" b="1" dirty="0">
                <a:solidFill>
                  <a:srgbClr val="FFFF00"/>
                </a:solidFill>
              </a:rPr>
              <a:t>THE</a:t>
            </a:r>
            <a:r>
              <a:rPr lang="en-US" sz="3600" dirty="0">
                <a:solidFill>
                  <a:srgbClr val="FFFF00"/>
                </a:solidFill>
              </a:rPr>
              <a:t> </a:t>
            </a:r>
            <a:r>
              <a:rPr lang="en-US" sz="3600" b="1" dirty="0">
                <a:solidFill>
                  <a:srgbClr val="FFFF00"/>
                </a:solidFill>
              </a:rPr>
              <a:t>QUESTION</a:t>
            </a:r>
            <a:r>
              <a:rPr lang="en-US" sz="3600" dirty="0">
                <a:solidFill>
                  <a:srgbClr val="FFFF00"/>
                </a:solidFill>
              </a:rPr>
              <a:t> THAT HAS BEEN POISED TO EVERY HUMAN BEING SINCE.</a:t>
            </a:r>
          </a:p>
          <a:p>
            <a:pPr marL="0" indent="0">
              <a:buNone/>
            </a:pPr>
            <a:endParaRPr lang="en-US" sz="3600" dirty="0">
              <a:solidFill>
                <a:srgbClr val="FFFF00"/>
              </a:solidFill>
            </a:endParaRPr>
          </a:p>
          <a:p>
            <a:endParaRPr lang="en-US" dirty="0"/>
          </a:p>
        </p:txBody>
      </p:sp>
    </p:spTree>
    <p:extLst>
      <p:ext uri="{BB962C8B-B14F-4D97-AF65-F5344CB8AC3E}">
        <p14:creationId xmlns:p14="http://schemas.microsoft.com/office/powerpoint/2010/main" val="3708265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59417040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extras</a:t>
            </a:r>
            <a:endParaRPr lang="en-US" dirty="0">
              <a:solidFill>
                <a:srgbClr val="FFFF00"/>
              </a:solidFill>
            </a:endParaRPr>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428602332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34032"/>
          </a:xfrm>
        </p:spPr>
        <p:txBody>
          <a:bodyPr>
            <a:normAutofit/>
          </a:bodyPr>
          <a:lstStyle/>
          <a:p>
            <a:r>
              <a:rPr lang="en-US" sz="3600" dirty="0" smtClean="0">
                <a:solidFill>
                  <a:srgbClr val="FFC000"/>
                </a:solidFill>
              </a:rPr>
              <a:t>How does one get around this text?</a:t>
            </a:r>
            <a:endParaRPr lang="en-US" sz="3600" dirty="0">
              <a:solidFill>
                <a:srgbClr val="FFC000"/>
              </a:solidFill>
            </a:endParaRPr>
          </a:p>
        </p:txBody>
      </p:sp>
      <p:sp>
        <p:nvSpPr>
          <p:cNvPr id="3" name="Content Placeholder 2"/>
          <p:cNvSpPr>
            <a:spLocks noGrp="1"/>
          </p:cNvSpPr>
          <p:nvPr>
            <p:ph idx="1"/>
          </p:nvPr>
        </p:nvSpPr>
        <p:spPr>
          <a:xfrm>
            <a:off x="609600" y="1276865"/>
            <a:ext cx="10972800" cy="4849299"/>
          </a:xfrm>
        </p:spPr>
        <p:txBody>
          <a:bodyPr anchor="ctr"/>
          <a:lstStyle/>
          <a:p>
            <a:pPr marL="0" indent="0">
              <a:buNone/>
            </a:pPr>
            <a:r>
              <a:rPr lang="en-US" dirty="0">
                <a:solidFill>
                  <a:srgbClr val="FFFF00"/>
                </a:solidFill>
              </a:rPr>
              <a:t>And I will put enmity between thee and the woman, </a:t>
            </a:r>
            <a:r>
              <a:rPr lang="en-US" u="sng" dirty="0">
                <a:solidFill>
                  <a:srgbClr val="FF0000"/>
                </a:solidFill>
              </a:rPr>
              <a:t>and between thy seed and her seed</a:t>
            </a:r>
            <a:r>
              <a:rPr lang="en-US" dirty="0">
                <a:solidFill>
                  <a:srgbClr val="FFFF00"/>
                </a:solidFill>
              </a:rPr>
              <a:t>; it shall bruise thy head, and thou shalt bruise his heel. </a:t>
            </a:r>
            <a:r>
              <a:rPr lang="en-US" dirty="0" smtClean="0">
                <a:solidFill>
                  <a:srgbClr val="FFFF00"/>
                </a:solidFill>
              </a:rPr>
              <a:t>				</a:t>
            </a:r>
            <a:r>
              <a:rPr lang="en-US" dirty="0" smtClean="0">
                <a:solidFill>
                  <a:srgbClr val="92D050"/>
                </a:solidFill>
              </a:rPr>
              <a:t>(</a:t>
            </a:r>
            <a:r>
              <a:rPr lang="en-US" dirty="0">
                <a:solidFill>
                  <a:srgbClr val="92D050"/>
                </a:solidFill>
              </a:rPr>
              <a:t>Gen 3:15</a:t>
            </a:r>
            <a:r>
              <a:rPr lang="en-US" dirty="0" smtClean="0">
                <a:solidFill>
                  <a:srgbClr val="92D050"/>
                </a:solidFill>
              </a:rPr>
              <a:t>)</a:t>
            </a:r>
          </a:p>
          <a:p>
            <a:pPr marL="0" indent="0">
              <a:buNone/>
            </a:pPr>
            <a:endParaRPr lang="en-US" dirty="0">
              <a:solidFill>
                <a:srgbClr val="92D050"/>
              </a:solidFill>
            </a:endParaRPr>
          </a:p>
          <a:p>
            <a:pPr marL="0" indent="0">
              <a:buNone/>
            </a:pPr>
            <a:r>
              <a:rPr lang="en-US" dirty="0" smtClean="0">
                <a:solidFill>
                  <a:srgbClr val="FFFF00"/>
                </a:solidFill>
              </a:rPr>
              <a:t>What is the serpents seed?  (Offspring is not credible) </a:t>
            </a:r>
            <a:endParaRPr lang="en-US" dirty="0">
              <a:solidFill>
                <a:srgbClr val="FFFF00"/>
              </a:solidFill>
            </a:endParaRPr>
          </a:p>
          <a:p>
            <a:endParaRPr lang="en-US" dirty="0"/>
          </a:p>
        </p:txBody>
      </p:sp>
    </p:spTree>
    <p:extLst>
      <p:ext uri="{BB962C8B-B14F-4D97-AF65-F5344CB8AC3E}">
        <p14:creationId xmlns:p14="http://schemas.microsoft.com/office/powerpoint/2010/main" val="2875022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Snagit_PPT7EA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68395" y="289199"/>
            <a:ext cx="7866667" cy="885714"/>
          </a:xfrm>
        </p:spPr>
      </p:pic>
      <p:pic>
        <p:nvPicPr>
          <p:cNvPr id="5" name="Snagit_PPT172B"/>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45974" y="1174913"/>
            <a:ext cx="5778545" cy="3368803"/>
          </a:xfrm>
          <a:prstGeom prst="rect">
            <a:avLst/>
          </a:prstGeom>
        </p:spPr>
      </p:pic>
      <p:pic>
        <p:nvPicPr>
          <p:cNvPr id="6" name="Snagit_PPTE57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6073" y="4543716"/>
            <a:ext cx="10807369" cy="1531312"/>
          </a:xfrm>
          <a:prstGeom prst="rect">
            <a:avLst/>
          </a:prstGeom>
        </p:spPr>
      </p:pic>
      <p:sp>
        <p:nvSpPr>
          <p:cNvPr id="7" name="TextBox 6"/>
          <p:cNvSpPr txBox="1"/>
          <p:nvPr/>
        </p:nvSpPr>
        <p:spPr>
          <a:xfrm>
            <a:off x="466073" y="3962400"/>
            <a:ext cx="4736757" cy="369332"/>
          </a:xfrm>
          <a:prstGeom prst="rect">
            <a:avLst/>
          </a:prstGeom>
          <a:noFill/>
        </p:spPr>
        <p:txBody>
          <a:bodyPr wrap="square" rtlCol="0">
            <a:spAutoFit/>
          </a:bodyPr>
          <a:lstStyle/>
          <a:p>
            <a:r>
              <a:rPr lang="en-US" dirty="0">
                <a:solidFill>
                  <a:srgbClr val="FF0000"/>
                </a:solidFill>
              </a:rPr>
              <a:t>Theological Wordbook of the Old Testament</a:t>
            </a:r>
          </a:p>
        </p:txBody>
      </p:sp>
    </p:spTree>
    <p:extLst>
      <p:ext uri="{BB962C8B-B14F-4D97-AF65-F5344CB8AC3E}">
        <p14:creationId xmlns:p14="http://schemas.microsoft.com/office/powerpoint/2010/main" val="2045744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664476"/>
          </a:xfrm>
        </p:spPr>
        <p:txBody>
          <a:bodyPr>
            <a:normAutofit fontScale="90000"/>
          </a:bodyPr>
          <a:lstStyle/>
          <a:p>
            <a:endParaRPr lang="en-US" dirty="0"/>
          </a:p>
        </p:txBody>
      </p:sp>
      <p:sp>
        <p:nvSpPr>
          <p:cNvPr id="3" name="Content Placeholder 2"/>
          <p:cNvSpPr>
            <a:spLocks noGrp="1"/>
          </p:cNvSpPr>
          <p:nvPr>
            <p:ph idx="1"/>
          </p:nvPr>
        </p:nvSpPr>
        <p:spPr>
          <a:xfrm>
            <a:off x="609600" y="963827"/>
            <a:ext cx="10972800" cy="5162337"/>
          </a:xfrm>
        </p:spPr>
        <p:txBody>
          <a:bodyPr anchor="ctr"/>
          <a:lstStyle/>
          <a:p>
            <a:pPr marL="0" indent="0">
              <a:buNone/>
            </a:pPr>
            <a:r>
              <a:rPr lang="en-US" dirty="0">
                <a:solidFill>
                  <a:srgbClr val="FFFF00"/>
                </a:solidFill>
              </a:rPr>
              <a:t>After their sin Adam and Eve were no longer to dwell in Eden. They earnestly entreated that they might remain in the home of their innocence and joy. They confessed that they had forfeited all right to that happy abode, but pledged themselves for the future to yield strict obedience to God.</a:t>
            </a:r>
          </a:p>
          <a:p>
            <a:endParaRPr lang="en-US" dirty="0"/>
          </a:p>
        </p:txBody>
      </p:sp>
    </p:spTree>
    <p:extLst>
      <p:ext uri="{BB962C8B-B14F-4D97-AF65-F5344CB8AC3E}">
        <p14:creationId xmlns:p14="http://schemas.microsoft.com/office/powerpoint/2010/main" val="365491893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705665"/>
          </a:xfrm>
        </p:spPr>
        <p:txBody>
          <a:bodyPr>
            <a:normAutofit fontScale="90000"/>
          </a:bodyPr>
          <a:lstStyle/>
          <a:p>
            <a:endParaRPr lang="en-US" dirty="0"/>
          </a:p>
        </p:txBody>
      </p:sp>
      <p:sp>
        <p:nvSpPr>
          <p:cNvPr id="3" name="Content Placeholder 2"/>
          <p:cNvSpPr>
            <a:spLocks noGrp="1"/>
          </p:cNvSpPr>
          <p:nvPr>
            <p:ph idx="1"/>
          </p:nvPr>
        </p:nvSpPr>
        <p:spPr>
          <a:xfrm>
            <a:off x="609600" y="1087395"/>
            <a:ext cx="10972800" cy="5038769"/>
          </a:xfrm>
        </p:spPr>
        <p:txBody>
          <a:bodyPr anchor="ctr"/>
          <a:lstStyle/>
          <a:p>
            <a:pPr marL="0" indent="0">
              <a:buNone/>
            </a:pPr>
            <a:r>
              <a:rPr lang="en-US" dirty="0">
                <a:solidFill>
                  <a:srgbClr val="FFFF00"/>
                </a:solidFill>
              </a:rPr>
              <a:t>When God placed Adam in Eden, He told him that he might eat of the fruit of every tree in the garden save one, the tree of knowledge of good and evil. Thus Adam's obedience was to be tested. God left him free to obey or disobey. He could have held him back from touching the forbidden fruit, but had He done this, Satan would have been sustained in saying that God's rule was arbitrary. Adam was left perfectly free.  </a:t>
            </a:r>
            <a:r>
              <a:rPr lang="en-US" dirty="0" smtClean="0">
                <a:solidFill>
                  <a:srgbClr val="FFFF00"/>
                </a:solidFill>
              </a:rPr>
              <a:t>										</a:t>
            </a:r>
            <a:r>
              <a:rPr lang="en-US" dirty="0" smtClean="0">
                <a:solidFill>
                  <a:srgbClr val="92D050"/>
                </a:solidFill>
              </a:rPr>
              <a:t>{</a:t>
            </a:r>
            <a:r>
              <a:rPr lang="en-US" dirty="0">
                <a:solidFill>
                  <a:srgbClr val="92D050"/>
                </a:solidFill>
              </a:rPr>
              <a:t>RH, September 24, 1901 par. 5}</a:t>
            </a:r>
          </a:p>
        </p:txBody>
      </p:sp>
    </p:spTree>
    <p:extLst>
      <p:ext uri="{BB962C8B-B14F-4D97-AF65-F5344CB8AC3E}">
        <p14:creationId xmlns:p14="http://schemas.microsoft.com/office/powerpoint/2010/main" val="180280164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chor="ctr"/>
          <a:lstStyle/>
          <a:p>
            <a:pPr marL="0" indent="0">
              <a:buNone/>
            </a:pPr>
            <a:r>
              <a:rPr lang="en-US" dirty="0">
                <a:solidFill>
                  <a:srgbClr val="FFFF00"/>
                </a:solidFill>
              </a:rPr>
              <a:t>Man's great danger is in being self-deceived, indulging self-sufficiency, and thus separating from God, the source of his strength. Our natural tendencies, unless corrected by the Holy Spirit of God, have in them the seeds of moral death. . . . </a:t>
            </a:r>
            <a:endParaRPr lang="en-US" dirty="0" smtClean="0">
              <a:solidFill>
                <a:srgbClr val="FFFF00"/>
              </a:solidFill>
            </a:endParaRPr>
          </a:p>
          <a:p>
            <a:pPr marL="0" indent="0">
              <a:buNone/>
            </a:pPr>
            <a:r>
              <a:rPr lang="en-US" dirty="0" smtClean="0">
                <a:solidFill>
                  <a:srgbClr val="FFFF00"/>
                </a:solidFill>
              </a:rPr>
              <a:t>									 </a:t>
            </a:r>
            <a:r>
              <a:rPr lang="en-US" dirty="0">
                <a:solidFill>
                  <a:srgbClr val="92D050"/>
                </a:solidFill>
              </a:rPr>
              <a:t>{RC 311.6}</a:t>
            </a:r>
          </a:p>
          <a:p>
            <a:endParaRPr lang="en-US" dirty="0"/>
          </a:p>
        </p:txBody>
      </p:sp>
    </p:spTree>
    <p:extLst>
      <p:ext uri="{BB962C8B-B14F-4D97-AF65-F5344CB8AC3E}">
        <p14:creationId xmlns:p14="http://schemas.microsoft.com/office/powerpoint/2010/main" val="331244307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392627"/>
          </a:xfrm>
        </p:spPr>
        <p:txBody>
          <a:bodyPr>
            <a:normAutofit fontScale="90000"/>
          </a:bodyPr>
          <a:lstStyle/>
          <a:p>
            <a:endParaRPr lang="en-US" dirty="0"/>
          </a:p>
        </p:txBody>
      </p:sp>
      <p:sp>
        <p:nvSpPr>
          <p:cNvPr id="3" name="Content Placeholder 2"/>
          <p:cNvSpPr>
            <a:spLocks noGrp="1"/>
          </p:cNvSpPr>
          <p:nvPr>
            <p:ph idx="1"/>
          </p:nvPr>
        </p:nvSpPr>
        <p:spPr>
          <a:xfrm>
            <a:off x="609600" y="667265"/>
            <a:ext cx="10972800" cy="5750011"/>
          </a:xfrm>
        </p:spPr>
        <p:txBody>
          <a:bodyPr>
            <a:normAutofit/>
          </a:bodyPr>
          <a:lstStyle/>
          <a:p>
            <a:pPr marL="0" indent="0">
              <a:buNone/>
            </a:pPr>
            <a:r>
              <a:rPr lang="en-US" sz="2400" dirty="0">
                <a:solidFill>
                  <a:srgbClr val="FFFF00"/>
                </a:solidFill>
              </a:rPr>
              <a:t>Adam regretted that Eve had left his side; but now the deed was done. He must be separated from her whose society he had loved so well. How could he have it thus? His love for Eve was strong, and in utter discouragement he resolved to share her fate. He reasoned that Eve was a part of himself; and if she must die, he would die with her; for he could not bear the thought of separation from her. He did not think that God, who had created him a living, beautiful form out of the dust of the ground, and had given him Eve to be his companion, could supply her place. After all, might not the words of this wise serpent be correct? Eve was before him, just as lovely and beautiful, and apparently as innocent, as before this act of disobedience. She expressed greater, higher love for him than before her disobedience, as the effect of the fruit she had eaten. He saw in her no signs of death. She had told him of the happy influence of the fruit, of her ardent love for him, and he decided to brave the consequences. He seized the fruit and quickly ate it, and, like Eve, felt not immediately its ill effects.  </a:t>
            </a:r>
            <a:r>
              <a:rPr lang="en-US" sz="2400" dirty="0" smtClean="0">
                <a:solidFill>
                  <a:srgbClr val="FFFF00"/>
                </a:solidFill>
              </a:rPr>
              <a:t>								</a:t>
            </a:r>
            <a:r>
              <a:rPr lang="en-US" sz="2400" dirty="0" smtClean="0">
                <a:solidFill>
                  <a:srgbClr val="92D050"/>
                </a:solidFill>
              </a:rPr>
              <a:t>{</a:t>
            </a:r>
            <a:r>
              <a:rPr lang="en-US" sz="2400" dirty="0">
                <a:solidFill>
                  <a:srgbClr val="92D050"/>
                </a:solidFill>
              </a:rPr>
              <a:t>ST, January 23, 1879 par. 1}</a:t>
            </a:r>
          </a:p>
          <a:p>
            <a:endParaRPr lang="en-US" sz="2400" dirty="0"/>
          </a:p>
        </p:txBody>
      </p:sp>
    </p:spTree>
    <p:extLst>
      <p:ext uri="{BB962C8B-B14F-4D97-AF65-F5344CB8AC3E}">
        <p14:creationId xmlns:p14="http://schemas.microsoft.com/office/powerpoint/2010/main" val="194140970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chor="ctr"/>
          <a:lstStyle/>
          <a:p>
            <a:pPr marL="0" indent="0">
              <a:buNone/>
            </a:pPr>
            <a:r>
              <a:rPr lang="en-US" dirty="0">
                <a:solidFill>
                  <a:srgbClr val="FFFF00"/>
                </a:solidFill>
              </a:rPr>
              <a:t>In order for man to possess an endless life he must continue to eat of the fruit of the tree of life. Deprived of that tree, his life would gradually wear out.  </a:t>
            </a:r>
          </a:p>
          <a:p>
            <a:pPr marL="0" indent="0">
              <a:buNone/>
            </a:pPr>
            <a:r>
              <a:rPr lang="en-US" dirty="0">
                <a:solidFill>
                  <a:srgbClr val="92D050"/>
                </a:solidFill>
              </a:rPr>
              <a:t> </a:t>
            </a:r>
            <a:r>
              <a:rPr lang="en-US" dirty="0" smtClean="0">
                <a:solidFill>
                  <a:srgbClr val="92D050"/>
                </a:solidFill>
              </a:rPr>
              <a:t>									 </a:t>
            </a:r>
            <a:r>
              <a:rPr lang="en-US" dirty="0">
                <a:solidFill>
                  <a:srgbClr val="92D050"/>
                </a:solidFill>
              </a:rPr>
              <a:t>{3SG 64.1}</a:t>
            </a:r>
          </a:p>
          <a:p>
            <a:endParaRPr lang="en-US" dirty="0"/>
          </a:p>
        </p:txBody>
      </p:sp>
    </p:spTree>
    <p:extLst>
      <p:ext uri="{BB962C8B-B14F-4D97-AF65-F5344CB8AC3E}">
        <p14:creationId xmlns:p14="http://schemas.microsoft.com/office/powerpoint/2010/main" val="65363974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426103"/>
            <a:ext cx="10972800" cy="2815695"/>
          </a:xfrm>
        </p:spPr>
        <p:txBody>
          <a:bodyPr/>
          <a:lstStyle/>
          <a:p>
            <a:r>
              <a:rPr lang="en-US" b="1" dirty="0">
                <a:solidFill>
                  <a:srgbClr val="FFC000"/>
                </a:solidFill>
              </a:rPr>
              <a:t>THE QUESTION THEN ARISES:  COULD MGE’s HAVE BEEN IN THE TKGE’S FRUIT?</a:t>
            </a:r>
            <a:endParaRPr lang="en-US" dirty="0">
              <a:solidFill>
                <a:srgbClr val="FFC000"/>
              </a:solidFill>
            </a:endParaRPr>
          </a:p>
        </p:txBody>
      </p:sp>
      <p:sp>
        <p:nvSpPr>
          <p:cNvPr id="3" name="Content Placeholder 2"/>
          <p:cNvSpPr>
            <a:spLocks noGrp="1"/>
          </p:cNvSpPr>
          <p:nvPr>
            <p:ph idx="1"/>
          </p:nvPr>
        </p:nvSpPr>
        <p:spPr>
          <a:xfrm>
            <a:off x="609600" y="4597400"/>
            <a:ext cx="10972800" cy="1528764"/>
          </a:xfrm>
        </p:spPr>
        <p:txBody>
          <a:bodyPr/>
          <a:lstStyle/>
          <a:p>
            <a:endParaRPr lang="en-US" dirty="0"/>
          </a:p>
        </p:txBody>
      </p:sp>
    </p:spTree>
    <p:extLst>
      <p:ext uri="{BB962C8B-B14F-4D97-AF65-F5344CB8AC3E}">
        <p14:creationId xmlns:p14="http://schemas.microsoft.com/office/powerpoint/2010/main" val="189246607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615048"/>
          </a:xfrm>
        </p:spPr>
        <p:txBody>
          <a:bodyPr>
            <a:normAutofit fontScale="90000"/>
          </a:bodyPr>
          <a:lstStyle/>
          <a:p>
            <a:endParaRPr lang="en-US" dirty="0"/>
          </a:p>
        </p:txBody>
      </p:sp>
      <p:sp>
        <p:nvSpPr>
          <p:cNvPr id="3" name="Content Placeholder 2"/>
          <p:cNvSpPr>
            <a:spLocks noGrp="1"/>
          </p:cNvSpPr>
          <p:nvPr>
            <p:ph idx="1"/>
          </p:nvPr>
        </p:nvSpPr>
        <p:spPr>
          <a:xfrm>
            <a:off x="609600" y="922638"/>
            <a:ext cx="10972800" cy="5461685"/>
          </a:xfrm>
        </p:spPr>
        <p:txBody>
          <a:bodyPr>
            <a:normAutofit/>
          </a:bodyPr>
          <a:lstStyle/>
          <a:p>
            <a:pPr marL="0" indent="0">
              <a:buNone/>
            </a:pPr>
            <a:r>
              <a:rPr lang="en-US" sz="2800" dirty="0">
                <a:solidFill>
                  <a:srgbClr val="FFFF00"/>
                </a:solidFill>
              </a:rPr>
              <a:t>Thus were revealed to Adam important events in the history of mankind, from the time when the divine sentence was pronounced in Eden, to the Flood, and onward to the first advent of the Son of God. He was shown that while the sacrifice of Christ would be of sufficient value to save the whole world, many would choose a life of sin rather than of repentance and obedience. </a:t>
            </a:r>
            <a:r>
              <a:rPr lang="en-US" sz="2800" u="sng" dirty="0">
                <a:solidFill>
                  <a:srgbClr val="FFFF00"/>
                </a:solidFill>
              </a:rPr>
              <a:t>Crime would increase through successive generations, and the curse of sin would rest more and more heavily upon the human race, upon the beasts, and upon the earth. The days of man would be shortened by his own course of sin; he would deteriorate in physical stature and endurance and in moral and intellectual power, until the world would be filled with misery of every type</a:t>
            </a:r>
            <a:r>
              <a:rPr lang="en-US" sz="2800" dirty="0">
                <a:solidFill>
                  <a:srgbClr val="FFFF00"/>
                </a:solidFill>
              </a:rPr>
              <a:t>. </a:t>
            </a:r>
            <a:r>
              <a:rPr lang="en-US" sz="2800" dirty="0" smtClean="0">
                <a:solidFill>
                  <a:srgbClr val="FFFF00"/>
                </a:solidFill>
              </a:rPr>
              <a:t>														</a:t>
            </a:r>
            <a:r>
              <a:rPr lang="en-US" sz="2800" dirty="0" smtClean="0">
                <a:solidFill>
                  <a:srgbClr val="92D050"/>
                </a:solidFill>
              </a:rPr>
              <a:t>{</a:t>
            </a:r>
            <a:r>
              <a:rPr lang="en-US" sz="2800" dirty="0">
                <a:solidFill>
                  <a:srgbClr val="92D050"/>
                </a:solidFill>
              </a:rPr>
              <a:t>LHU 324.3}</a:t>
            </a:r>
          </a:p>
          <a:p>
            <a:endParaRPr lang="en-US" sz="2400" dirty="0"/>
          </a:p>
        </p:txBody>
      </p:sp>
    </p:spTree>
    <p:extLst>
      <p:ext uri="{BB962C8B-B14F-4D97-AF65-F5344CB8AC3E}">
        <p14:creationId xmlns:p14="http://schemas.microsoft.com/office/powerpoint/2010/main" val="408868313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656238"/>
          </a:xfrm>
        </p:spPr>
        <p:txBody>
          <a:bodyPr>
            <a:normAutofit fontScale="90000"/>
          </a:bodyPr>
          <a:lstStyle/>
          <a:p>
            <a:endParaRPr lang="en-US" dirty="0"/>
          </a:p>
        </p:txBody>
      </p:sp>
      <p:sp>
        <p:nvSpPr>
          <p:cNvPr id="3" name="Content Placeholder 2"/>
          <p:cNvSpPr>
            <a:spLocks noGrp="1"/>
          </p:cNvSpPr>
          <p:nvPr>
            <p:ph idx="1"/>
          </p:nvPr>
        </p:nvSpPr>
        <p:spPr>
          <a:xfrm>
            <a:off x="609600" y="980303"/>
            <a:ext cx="10972800" cy="5145861"/>
          </a:xfrm>
        </p:spPr>
        <p:txBody>
          <a:bodyPr anchor="ctr"/>
          <a:lstStyle/>
          <a:p>
            <a:pPr marL="0" indent="0">
              <a:buNone/>
            </a:pPr>
            <a:r>
              <a:rPr lang="en-US" dirty="0">
                <a:solidFill>
                  <a:srgbClr val="FFFF00"/>
                </a:solidFill>
              </a:rPr>
              <a:t>And if they could gain access to the tree of life in the midst of the garden, their strength would, they thought, be equal to that of the holy angels, and even God himself could not expel them. </a:t>
            </a:r>
            <a:r>
              <a:rPr lang="en-US" dirty="0" smtClean="0">
                <a:solidFill>
                  <a:srgbClr val="FFFF00"/>
                </a:solidFill>
              </a:rPr>
              <a:t>						</a:t>
            </a:r>
            <a:r>
              <a:rPr lang="en-US" dirty="0" smtClean="0">
                <a:solidFill>
                  <a:srgbClr val="92D050"/>
                </a:solidFill>
              </a:rPr>
              <a:t>{</a:t>
            </a:r>
            <a:r>
              <a:rPr lang="en-US" dirty="0">
                <a:solidFill>
                  <a:srgbClr val="92D050"/>
                </a:solidFill>
              </a:rPr>
              <a:t>ST, January 16, 1879 par. 13} </a:t>
            </a:r>
          </a:p>
          <a:p>
            <a:endParaRPr lang="en-US" dirty="0"/>
          </a:p>
        </p:txBody>
      </p:sp>
    </p:spTree>
    <p:extLst>
      <p:ext uri="{BB962C8B-B14F-4D97-AF65-F5344CB8AC3E}">
        <p14:creationId xmlns:p14="http://schemas.microsoft.com/office/powerpoint/2010/main" val="94302061"/>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615048"/>
          </a:xfrm>
        </p:spPr>
        <p:txBody>
          <a:bodyPr>
            <a:normAutofit fontScale="90000"/>
          </a:bodyPr>
          <a:lstStyle/>
          <a:p>
            <a:endParaRPr lang="en-US" dirty="0"/>
          </a:p>
        </p:txBody>
      </p:sp>
      <p:sp>
        <p:nvSpPr>
          <p:cNvPr id="3" name="Content Placeholder 2"/>
          <p:cNvSpPr>
            <a:spLocks noGrp="1"/>
          </p:cNvSpPr>
          <p:nvPr>
            <p:ph idx="1"/>
          </p:nvPr>
        </p:nvSpPr>
        <p:spPr>
          <a:xfrm>
            <a:off x="609600" y="799070"/>
            <a:ext cx="10972800" cy="5642919"/>
          </a:xfrm>
        </p:spPr>
        <p:txBody>
          <a:bodyPr>
            <a:normAutofit lnSpcReduction="10000"/>
          </a:bodyPr>
          <a:lstStyle/>
          <a:p>
            <a:pPr marL="0" indent="0">
              <a:buNone/>
            </a:pPr>
            <a:r>
              <a:rPr lang="en-US" u="sng" dirty="0">
                <a:solidFill>
                  <a:srgbClr val="FFFF00"/>
                </a:solidFill>
              </a:rPr>
              <a:t>From Adam's day to ours there has been a succession of falls, each greater than the last, in every species of crime</a:t>
            </a:r>
            <a:r>
              <a:rPr lang="en-US" dirty="0">
                <a:solidFill>
                  <a:srgbClr val="FFFF00"/>
                </a:solidFill>
              </a:rPr>
              <a:t>. God did not create a race of beings so devoid of health, beauty, and moral power as now exists in the world. Disease of every kind has been fearfully increasing upon the race. This has not been by God's especial providence, but directly contrary to his will. It has come by man's disregard of the very means which God has ordained to shield him from the terrible evils existing. Obedience to God's law in every respect would save men from intemperance, licentiousness, and disease of every type. No one can violate natural law without suffering the penalty.  </a:t>
            </a:r>
            <a:r>
              <a:rPr lang="en-US" dirty="0" smtClean="0">
                <a:solidFill>
                  <a:srgbClr val="FFFF00"/>
                </a:solidFill>
              </a:rPr>
              <a:t>										</a:t>
            </a:r>
            <a:r>
              <a:rPr lang="en-US" dirty="0" smtClean="0">
                <a:solidFill>
                  <a:srgbClr val="92D050"/>
                </a:solidFill>
              </a:rPr>
              <a:t>{</a:t>
            </a:r>
            <a:r>
              <a:rPr lang="en-US" dirty="0">
                <a:solidFill>
                  <a:srgbClr val="92D050"/>
                </a:solidFill>
              </a:rPr>
              <a:t>RH, March 4, 1875 par. 9</a:t>
            </a:r>
            <a:r>
              <a:rPr lang="en-US" dirty="0" smtClean="0">
                <a:solidFill>
                  <a:srgbClr val="92D050"/>
                </a:solidFill>
              </a:rPr>
              <a:t>}</a:t>
            </a:r>
            <a:endParaRPr lang="en-US" dirty="0"/>
          </a:p>
        </p:txBody>
      </p:sp>
    </p:spTree>
    <p:extLst>
      <p:ext uri="{BB962C8B-B14F-4D97-AF65-F5344CB8AC3E}">
        <p14:creationId xmlns:p14="http://schemas.microsoft.com/office/powerpoint/2010/main" val="29146857"/>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543697" y="1353066"/>
            <a:ext cx="10972800" cy="4525963"/>
          </a:xfrm>
        </p:spPr>
        <p:txBody>
          <a:bodyPr anchor="ctr">
            <a:normAutofit/>
          </a:bodyPr>
          <a:lstStyle/>
          <a:p>
            <a:pPr marL="0" indent="0">
              <a:buNone/>
            </a:pPr>
            <a:r>
              <a:rPr lang="en-US" sz="3600" dirty="0">
                <a:solidFill>
                  <a:srgbClr val="FFFF00"/>
                </a:solidFill>
              </a:rPr>
              <a:t>From that time the race would be afflicted by Satan's temptations.  </a:t>
            </a:r>
            <a:r>
              <a:rPr lang="en-US" sz="3600" dirty="0" smtClean="0">
                <a:solidFill>
                  <a:srgbClr val="FFFF00"/>
                </a:solidFill>
              </a:rPr>
              <a:t>						</a:t>
            </a:r>
            <a:r>
              <a:rPr lang="en-US" sz="3600" dirty="0" smtClean="0">
                <a:solidFill>
                  <a:srgbClr val="92D050"/>
                </a:solidFill>
              </a:rPr>
              <a:t>{</a:t>
            </a:r>
            <a:r>
              <a:rPr lang="en-US" sz="3600" dirty="0">
                <a:solidFill>
                  <a:srgbClr val="92D050"/>
                </a:solidFill>
              </a:rPr>
              <a:t>PP 59.3}</a:t>
            </a:r>
          </a:p>
        </p:txBody>
      </p:sp>
    </p:spTree>
    <p:extLst>
      <p:ext uri="{BB962C8B-B14F-4D97-AF65-F5344CB8AC3E}">
        <p14:creationId xmlns:p14="http://schemas.microsoft.com/office/powerpoint/2010/main" val="1751392611"/>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671281623"/>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61377769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2733" y="4389437"/>
            <a:ext cx="10972800" cy="1875895"/>
          </a:xfrm>
        </p:spPr>
        <p:txBody>
          <a:bodyPr>
            <a:normAutofit fontScale="90000"/>
          </a:bodyPr>
          <a:lstStyle/>
          <a:p>
            <a:pPr algn="l"/>
            <a:r>
              <a:rPr lang="en-US" sz="3200" b="1" dirty="0">
                <a:solidFill>
                  <a:srgbClr val="FFFF00"/>
                </a:solidFill>
              </a:rPr>
              <a:t>CLEARLY, THERE IS NO MECHANICAL REASON TO THWART TRANSMISSION OF MGE’s VIA THE FRUIT INTO ADAM AND EVE’s GENOME.</a:t>
            </a:r>
            <a:r>
              <a:rPr lang="en-US" sz="3200" dirty="0"/>
              <a:t/>
            </a:r>
            <a:br>
              <a:rPr lang="en-US" sz="3200" dirty="0"/>
            </a:br>
            <a:endParaRPr lang="en-US" sz="3200" dirty="0"/>
          </a:p>
        </p:txBody>
      </p:sp>
      <p:sp>
        <p:nvSpPr>
          <p:cNvPr id="3" name="Content Placeholder 2"/>
          <p:cNvSpPr>
            <a:spLocks noGrp="1"/>
          </p:cNvSpPr>
          <p:nvPr>
            <p:ph idx="1"/>
          </p:nvPr>
        </p:nvSpPr>
        <p:spPr>
          <a:xfrm>
            <a:off x="626533" y="389466"/>
            <a:ext cx="10972800" cy="3594631"/>
          </a:xfrm>
        </p:spPr>
        <p:txBody>
          <a:bodyPr anchor="ctr">
            <a:normAutofit/>
          </a:bodyPr>
          <a:lstStyle/>
          <a:p>
            <a:pPr marL="0" indent="0">
              <a:buNone/>
            </a:pPr>
            <a:r>
              <a:rPr lang="en-US" sz="2800" dirty="0">
                <a:solidFill>
                  <a:srgbClr val="FFC000"/>
                </a:solidFill>
              </a:rPr>
              <a:t>“The Science and Sin and Salvation” series also presented clear evidence that MGE’s in food are </a:t>
            </a:r>
            <a:r>
              <a:rPr lang="en-US" sz="2800" dirty="0" smtClean="0">
                <a:solidFill>
                  <a:srgbClr val="FFC000"/>
                </a:solidFill>
              </a:rPr>
              <a:t>absorbed </a:t>
            </a:r>
            <a:r>
              <a:rPr lang="en-US" sz="2800" dirty="0">
                <a:solidFill>
                  <a:srgbClr val="FFC000"/>
                </a:solidFill>
              </a:rPr>
              <a:t>intact and fully functional from the human GI tract, into the bloodstream, and </a:t>
            </a:r>
            <a:r>
              <a:rPr lang="en-US" sz="2800" dirty="0" smtClean="0">
                <a:solidFill>
                  <a:srgbClr val="FFC000"/>
                </a:solidFill>
              </a:rPr>
              <a:t>finally </a:t>
            </a:r>
            <a:r>
              <a:rPr lang="en-US" sz="2800" dirty="0">
                <a:solidFill>
                  <a:srgbClr val="FFC000"/>
                </a:solidFill>
              </a:rPr>
              <a:t>in the cells themselves.  In rodents, evidence has been shown that ingested protein coding segments of DNA are found in the cells of the recipient intact where they </a:t>
            </a:r>
            <a:r>
              <a:rPr lang="en-US" sz="2800" dirty="0" smtClean="0">
                <a:solidFill>
                  <a:srgbClr val="FFC000"/>
                </a:solidFill>
              </a:rPr>
              <a:t>are </a:t>
            </a:r>
            <a:r>
              <a:rPr lang="en-US" sz="2800" dirty="0">
                <a:solidFill>
                  <a:srgbClr val="FFC000"/>
                </a:solidFill>
              </a:rPr>
              <a:t>transcribed and translated into fully functioning proteins</a:t>
            </a:r>
            <a:r>
              <a:rPr lang="en-US" sz="2800" dirty="0" smtClean="0">
                <a:solidFill>
                  <a:srgbClr val="FFC000"/>
                </a:solidFill>
              </a:rPr>
              <a:t>.</a:t>
            </a:r>
            <a:endParaRPr lang="en-US" sz="2400" dirty="0"/>
          </a:p>
        </p:txBody>
      </p:sp>
    </p:spTree>
    <p:extLst>
      <p:ext uri="{BB962C8B-B14F-4D97-AF65-F5344CB8AC3E}">
        <p14:creationId xmlns:p14="http://schemas.microsoft.com/office/powerpoint/2010/main" val="3055452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7"/>
            <a:ext cx="10972800" cy="1240895"/>
          </a:xfrm>
        </p:spPr>
        <p:txBody>
          <a:bodyPr>
            <a:normAutofit fontScale="90000"/>
          </a:bodyPr>
          <a:lstStyle/>
          <a:p>
            <a:r>
              <a:rPr lang="en-US" dirty="0">
                <a:solidFill>
                  <a:srgbClr val="FFC000"/>
                </a:solidFill>
              </a:rPr>
              <a:t>Does the Bible indicate whether something was in the fruit?</a:t>
            </a:r>
          </a:p>
        </p:txBody>
      </p:sp>
      <p:sp>
        <p:nvSpPr>
          <p:cNvPr id="3" name="Content Placeholder 2"/>
          <p:cNvSpPr>
            <a:spLocks noGrp="1"/>
          </p:cNvSpPr>
          <p:nvPr>
            <p:ph idx="1"/>
          </p:nvPr>
        </p:nvSpPr>
        <p:spPr>
          <a:xfrm>
            <a:off x="609600" y="1811867"/>
            <a:ext cx="10972800" cy="4648200"/>
          </a:xfrm>
        </p:spPr>
        <p:txBody>
          <a:bodyPr>
            <a:normAutofit lnSpcReduction="10000"/>
          </a:bodyPr>
          <a:lstStyle/>
          <a:p>
            <a:pPr marL="0" indent="0">
              <a:buNone/>
            </a:pPr>
            <a:r>
              <a:rPr lang="en-US" sz="2400" dirty="0">
                <a:solidFill>
                  <a:srgbClr val="FFFF00"/>
                </a:solidFill>
              </a:rPr>
              <a:t>And the LORD God commanded the man, saying, Of every tree of the garden you may freely </a:t>
            </a:r>
            <a:r>
              <a:rPr lang="en-US" sz="2400" dirty="0" smtClean="0">
                <a:solidFill>
                  <a:srgbClr val="FFFF00"/>
                </a:solidFill>
              </a:rPr>
              <a:t>eat:  </a:t>
            </a:r>
            <a:r>
              <a:rPr lang="en-US" sz="2400" u="sng" dirty="0" smtClean="0">
                <a:solidFill>
                  <a:srgbClr val="FFFF00"/>
                </a:solidFill>
              </a:rPr>
              <a:t>But </a:t>
            </a:r>
            <a:r>
              <a:rPr lang="en-US" sz="2400" u="sng" dirty="0">
                <a:solidFill>
                  <a:srgbClr val="FFFF00"/>
                </a:solidFill>
              </a:rPr>
              <a:t>of the tree of the knowledge of good and evil, you shall not eat of it: for in the day that you eat thereof you shall surely die</a:t>
            </a:r>
            <a:r>
              <a:rPr lang="en-US" sz="2400" u="sng" dirty="0" smtClean="0">
                <a:solidFill>
                  <a:srgbClr val="FFFF00"/>
                </a:solidFill>
              </a:rPr>
              <a:t>.</a:t>
            </a:r>
            <a:r>
              <a:rPr lang="en-US" sz="2400" dirty="0">
                <a:solidFill>
                  <a:srgbClr val="FFFF00"/>
                </a:solidFill>
              </a:rPr>
              <a:t> </a:t>
            </a:r>
          </a:p>
          <a:p>
            <a:pPr marL="0" indent="0">
              <a:buNone/>
            </a:pPr>
            <a:r>
              <a:rPr lang="en-US" sz="2400" dirty="0" smtClean="0">
                <a:solidFill>
                  <a:srgbClr val="92D050"/>
                </a:solidFill>
              </a:rPr>
              <a:t>								(</a:t>
            </a:r>
            <a:r>
              <a:rPr lang="en-US" sz="2400" dirty="0">
                <a:solidFill>
                  <a:srgbClr val="92D050"/>
                </a:solidFill>
              </a:rPr>
              <a:t>Genesis 2:16-17 AKJV</a:t>
            </a:r>
            <a:r>
              <a:rPr lang="en-US" sz="2400" dirty="0" smtClean="0">
                <a:solidFill>
                  <a:srgbClr val="92D050"/>
                </a:solidFill>
              </a:rPr>
              <a:t>)</a:t>
            </a:r>
          </a:p>
          <a:p>
            <a:pPr marL="0" indent="0">
              <a:buNone/>
            </a:pPr>
            <a:endParaRPr lang="en-US" sz="2400" dirty="0">
              <a:solidFill>
                <a:srgbClr val="92D050"/>
              </a:solidFill>
            </a:endParaRPr>
          </a:p>
          <a:p>
            <a:pPr marL="0" indent="0">
              <a:buNone/>
            </a:pPr>
            <a:r>
              <a:rPr lang="en-US" sz="2400" dirty="0">
                <a:solidFill>
                  <a:srgbClr val="FFFF00"/>
                </a:solidFill>
              </a:rPr>
              <a:t>And the LORD God said, Behold, the man is become as one of us, to know good and evil: and now, </a:t>
            </a:r>
            <a:r>
              <a:rPr lang="en-US" sz="2400" u="sng" dirty="0">
                <a:solidFill>
                  <a:srgbClr val="FFFF00"/>
                </a:solidFill>
              </a:rPr>
              <a:t>lest he put forth his hand, and take also of the tree of life, and eat, and live for </a:t>
            </a:r>
            <a:r>
              <a:rPr lang="en-US" sz="2400" u="sng" dirty="0" smtClean="0">
                <a:solidFill>
                  <a:srgbClr val="FFFF00"/>
                </a:solidFill>
              </a:rPr>
              <a:t>ever</a:t>
            </a:r>
            <a:r>
              <a:rPr lang="en-US" sz="2400" dirty="0" smtClean="0">
                <a:solidFill>
                  <a:srgbClr val="FFFF00"/>
                </a:solidFill>
              </a:rPr>
              <a:t>:  Therefore </a:t>
            </a:r>
            <a:r>
              <a:rPr lang="en-US" sz="2400" dirty="0">
                <a:solidFill>
                  <a:srgbClr val="FFFF00"/>
                </a:solidFill>
              </a:rPr>
              <a:t>the LORD God sent him forth from the garden of Eden, to till the ground from </a:t>
            </a:r>
            <a:r>
              <a:rPr lang="en-US" sz="2400" dirty="0" err="1">
                <a:solidFill>
                  <a:srgbClr val="FFFF00"/>
                </a:solidFill>
              </a:rPr>
              <a:t>from</a:t>
            </a:r>
            <a:r>
              <a:rPr lang="en-US" sz="2400" dirty="0">
                <a:solidFill>
                  <a:srgbClr val="FFFF00"/>
                </a:solidFill>
              </a:rPr>
              <a:t> where he was taken</a:t>
            </a:r>
            <a:r>
              <a:rPr lang="en-US" sz="2400" dirty="0" smtClean="0">
                <a:solidFill>
                  <a:srgbClr val="FFFF00"/>
                </a:solidFill>
              </a:rPr>
              <a:t>. </a:t>
            </a:r>
            <a:r>
              <a:rPr lang="en-US" sz="2400" dirty="0">
                <a:solidFill>
                  <a:srgbClr val="FFFF00"/>
                </a:solidFill>
              </a:rPr>
              <a:t>So he drove out the man; and he placed at the east of the garden of Eden Cherubim, and a flaming sword which turned every way, to keep the way of the tree of life</a:t>
            </a:r>
            <a:r>
              <a:rPr lang="en-US" sz="2400" dirty="0" smtClean="0">
                <a:solidFill>
                  <a:srgbClr val="FFFF00"/>
                </a:solidFill>
              </a:rPr>
              <a:t>.</a:t>
            </a:r>
            <a:r>
              <a:rPr lang="en-US" sz="2400" dirty="0">
                <a:solidFill>
                  <a:srgbClr val="FFFF00"/>
                </a:solidFill>
              </a:rPr>
              <a:t> </a:t>
            </a:r>
          </a:p>
          <a:p>
            <a:pPr marL="0" indent="0">
              <a:buNone/>
            </a:pPr>
            <a:r>
              <a:rPr lang="en-US" sz="2400" dirty="0" smtClean="0">
                <a:solidFill>
                  <a:srgbClr val="92D050"/>
                </a:solidFill>
              </a:rPr>
              <a:t>								(</a:t>
            </a:r>
            <a:r>
              <a:rPr lang="en-US" sz="2400" dirty="0">
                <a:solidFill>
                  <a:srgbClr val="92D050"/>
                </a:solidFill>
              </a:rPr>
              <a:t>Genesis 3:22-24 AKJV)</a:t>
            </a:r>
          </a:p>
          <a:p>
            <a:pPr marL="0" indent="0">
              <a:buNone/>
            </a:pPr>
            <a:endParaRPr lang="en-US" sz="2400" dirty="0">
              <a:solidFill>
                <a:srgbClr val="FFFF00"/>
              </a:solidFill>
            </a:endParaRPr>
          </a:p>
          <a:p>
            <a:pPr marL="0" indent="0">
              <a:buNone/>
            </a:pPr>
            <a:endParaRPr lang="en-US" sz="2400" dirty="0">
              <a:solidFill>
                <a:srgbClr val="92D050"/>
              </a:solidFill>
            </a:endParaRPr>
          </a:p>
          <a:p>
            <a:endParaRPr lang="en-US" dirty="0"/>
          </a:p>
        </p:txBody>
      </p:sp>
    </p:spTree>
    <p:extLst>
      <p:ext uri="{BB962C8B-B14F-4D97-AF65-F5344CB8AC3E}">
        <p14:creationId xmlns:p14="http://schemas.microsoft.com/office/powerpoint/2010/main" val="3929585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C000"/>
                </a:solidFill>
              </a:rPr>
              <a:t>Does EGW address the topic?</a:t>
            </a:r>
          </a:p>
        </p:txBody>
      </p:sp>
      <p:sp>
        <p:nvSpPr>
          <p:cNvPr id="3" name="Content Placeholder 2"/>
          <p:cNvSpPr>
            <a:spLocks noGrp="1"/>
          </p:cNvSpPr>
          <p:nvPr>
            <p:ph idx="1"/>
          </p:nvPr>
        </p:nvSpPr>
        <p:spPr>
          <a:xfrm>
            <a:off x="609600" y="1600201"/>
            <a:ext cx="10972800" cy="4800599"/>
          </a:xfrm>
        </p:spPr>
        <p:txBody>
          <a:bodyPr>
            <a:normAutofit fontScale="92500"/>
          </a:bodyPr>
          <a:lstStyle/>
          <a:p>
            <a:pPr marL="0" indent="0">
              <a:buNone/>
            </a:pPr>
            <a:r>
              <a:rPr lang="en-US" sz="2800" u="sng" dirty="0" smtClean="0">
                <a:solidFill>
                  <a:srgbClr val="FFFF00"/>
                </a:solidFill>
              </a:rPr>
              <a:t>There </a:t>
            </a:r>
            <a:r>
              <a:rPr lang="en-US" sz="2800" u="sng" dirty="0">
                <a:solidFill>
                  <a:srgbClr val="FFFF00"/>
                </a:solidFill>
              </a:rPr>
              <a:t>was nothing poisonous in the fruit of the tree of knowledge itself, nothing that would cause death in partaking of it</a:t>
            </a:r>
            <a:r>
              <a:rPr lang="en-US" sz="2800" dirty="0">
                <a:solidFill>
                  <a:srgbClr val="FFFF00"/>
                </a:solidFill>
              </a:rPr>
              <a:t>. The tree had been placed in the garden to test their loyalty to God.  </a:t>
            </a:r>
            <a:endParaRPr lang="en-US" sz="2800" dirty="0" smtClean="0">
              <a:solidFill>
                <a:srgbClr val="FFFF00"/>
              </a:solidFill>
            </a:endParaRPr>
          </a:p>
          <a:p>
            <a:pPr marL="0" indent="0">
              <a:buNone/>
            </a:pPr>
            <a:r>
              <a:rPr lang="en-US" sz="2800" dirty="0" smtClean="0">
                <a:solidFill>
                  <a:srgbClr val="FFFF00"/>
                </a:solidFill>
              </a:rPr>
              <a:t>  							</a:t>
            </a:r>
            <a:r>
              <a:rPr lang="en-US" sz="2800" dirty="0" smtClean="0">
                <a:solidFill>
                  <a:srgbClr val="92D050"/>
                </a:solidFill>
              </a:rPr>
              <a:t>{</a:t>
            </a:r>
            <a:r>
              <a:rPr lang="en-US" sz="2800" dirty="0">
                <a:solidFill>
                  <a:srgbClr val="92D050"/>
                </a:solidFill>
              </a:rPr>
              <a:t>ST, February 13, 1896 par. 6</a:t>
            </a:r>
            <a:r>
              <a:rPr lang="en-US" sz="2800" dirty="0" smtClean="0">
                <a:solidFill>
                  <a:srgbClr val="92D050"/>
                </a:solidFill>
              </a:rPr>
              <a:t>}</a:t>
            </a:r>
          </a:p>
          <a:p>
            <a:pPr marL="0" indent="0">
              <a:buNone/>
            </a:pPr>
            <a:endParaRPr lang="en-US" sz="2800" dirty="0">
              <a:solidFill>
                <a:srgbClr val="92D050"/>
              </a:solidFill>
            </a:endParaRPr>
          </a:p>
          <a:p>
            <a:pPr marL="0" indent="0">
              <a:buNone/>
            </a:pPr>
            <a:r>
              <a:rPr lang="en-US" sz="2800" dirty="0">
                <a:solidFill>
                  <a:srgbClr val="FFFF00"/>
                </a:solidFill>
              </a:rPr>
              <a:t>Many have tried to prove that there was some peculiar quality in the tree which called for this prohibition, but this was not the case. </a:t>
            </a:r>
            <a:r>
              <a:rPr lang="en-US" sz="2800" u="sng" dirty="0">
                <a:solidFill>
                  <a:srgbClr val="FFFF00"/>
                </a:solidFill>
              </a:rPr>
              <a:t>The fruit of the tree of knowledge was not in itself injurious</a:t>
            </a:r>
            <a:r>
              <a:rPr lang="en-US" sz="2800" dirty="0">
                <a:solidFill>
                  <a:srgbClr val="FFFF00"/>
                </a:solidFill>
              </a:rPr>
              <a:t>. It was used merely as a test of their obedience to God. Will they be obedient to God's requirements, or not? We find that Satan came then, just as he comes today, with temptations upon the point of appetite.  </a:t>
            </a:r>
            <a:r>
              <a:rPr lang="en-US" sz="2800" dirty="0" smtClean="0">
                <a:solidFill>
                  <a:srgbClr val="FFFF00"/>
                </a:solidFill>
              </a:rPr>
              <a:t>								</a:t>
            </a:r>
            <a:r>
              <a:rPr lang="en-US" sz="2800" dirty="0" smtClean="0">
                <a:solidFill>
                  <a:srgbClr val="92D050"/>
                </a:solidFill>
              </a:rPr>
              <a:t>{</a:t>
            </a:r>
            <a:r>
              <a:rPr lang="en-US" sz="2800" dirty="0">
                <a:solidFill>
                  <a:srgbClr val="92D050"/>
                </a:solidFill>
              </a:rPr>
              <a:t>9MR 232.2}</a:t>
            </a:r>
          </a:p>
          <a:p>
            <a:pPr marL="0" indent="0">
              <a:buNone/>
            </a:pPr>
            <a:endParaRPr lang="en-US" sz="2800" dirty="0">
              <a:solidFill>
                <a:srgbClr val="92D050"/>
              </a:solidFill>
            </a:endParaRPr>
          </a:p>
        </p:txBody>
      </p:sp>
    </p:spTree>
    <p:extLst>
      <p:ext uri="{BB962C8B-B14F-4D97-AF65-F5344CB8AC3E}">
        <p14:creationId xmlns:p14="http://schemas.microsoft.com/office/powerpoint/2010/main" val="3905359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alk 03">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343</TotalTime>
  <Words>4691</Words>
  <Application>Microsoft Office PowerPoint</Application>
  <PresentationFormat>Widescreen</PresentationFormat>
  <Paragraphs>165</Paragraphs>
  <Slides>65</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65</vt:i4>
      </vt:variant>
    </vt:vector>
  </HeadingPairs>
  <TitlesOfParts>
    <vt:vector size="69" baseType="lpstr">
      <vt:lpstr>Arial</vt:lpstr>
      <vt:lpstr>Calibri</vt:lpstr>
      <vt:lpstr>Times New Roman</vt:lpstr>
      <vt:lpstr>Talk 03</vt:lpstr>
      <vt:lpstr>WAS SOMETHING IN THE FRUIT?</vt:lpstr>
      <vt:lpstr>PowerPoint Presentation</vt:lpstr>
      <vt:lpstr>In the series “The Science of Sin and Salvation”, Biblical and scientific evidence was presented linking Mobile Genetic Element’s (MGE’s) with the following phenomena:</vt:lpstr>
      <vt:lpstr>The relationship of MGE’s with virtually everything the Bible identifies as “sin” was presented, one question needs to be answered: </vt:lpstr>
      <vt:lpstr>The Bible clearly states that eating the fruit of the Tree of Knowledge of Good and Evil (TKGE) by Adam and Eve as the point in time in which this happened:</vt:lpstr>
      <vt:lpstr>THE QUESTION THEN ARISES:  COULD MGE’s HAVE BEEN IN THE TKGE’S FRUIT?</vt:lpstr>
      <vt:lpstr>CLEARLY, THERE IS NO MECHANICAL REASON TO THWART TRANSMISSION OF MGE’s VIA THE FRUIT INTO ADAM AND EVE’s GENOME. </vt:lpstr>
      <vt:lpstr>Does the Bible indicate whether something was in the fruit?</vt:lpstr>
      <vt:lpstr>Does EGW address the topic?</vt:lpstr>
      <vt:lpstr>A compassionate God gave no severe test, no strong temptation that would tax human endurance beyond the power to resist. The fruit itself was harmless. If God had not forbidden Adam and Eve to partake of the fruit of the tree of knowledge, their action in taking it would not have been sinful. Up to the moment of God's prohibition, Adam might have eaten of the fruit of that tree without realizing any harm. But after God had said, Thou shalt not eat, the act became a crime of great magnitude.</vt:lpstr>
      <vt:lpstr>But EGW also says:</vt:lpstr>
      <vt:lpstr>PowerPoint Presentation</vt:lpstr>
      <vt:lpstr>PowerPoint Presentation</vt:lpstr>
      <vt:lpstr>Years ago the Lord revealed to me that institutions should be established for treating the sick without drugs. Man is God's property, and the ruin that has been made of the living habitation, the suffering caused by the seeds of death sown in the human system, are an offense to God.   Letter 73, 1896. {MM 229.3}</vt:lpstr>
      <vt:lpstr>PowerPoint Presentation</vt:lpstr>
      <vt:lpstr>PowerPoint Presentation</vt:lpstr>
      <vt:lpstr>PowerPoint Presentation</vt:lpstr>
      <vt:lpstr>Her statements, at first blush, seem to be contradictory.  Is there a way all the statements can be taken together and still make sense? </vt:lpstr>
      <vt:lpstr>Communication 101</vt:lpstr>
      <vt:lpstr>“How Readest thou?” </vt:lpstr>
      <vt:lpstr>Here are other EGW statements that we should consider as relevant to the issue:</vt:lpstr>
      <vt:lpstr>PowerPoint Presentation</vt:lpstr>
      <vt:lpstr>Not only was the fruit of the Tree of Life an antidote to the affects of the TKGE, it was required for immortal life even in a “sinless” state.</vt:lpstr>
      <vt:lpstr>The ultimate cause of death for Adam and Eve was not eating the fruit of the TKGE, but being deprived of access to the Tree of Life.</vt:lpstr>
      <vt:lpstr>Is there any evidence that the TKGE was ever on the earth when the Tree of Life was not nearby to it?</vt:lpstr>
      <vt:lpstr>THREE OPTIONS</vt:lpstr>
      <vt:lpstr>Option Number One</vt:lpstr>
      <vt:lpstr>Option Number Two</vt:lpstr>
      <vt:lpstr>PowerPoint Presentation</vt:lpstr>
      <vt:lpstr>PowerPoint Presentation</vt:lpstr>
      <vt:lpstr> E)  How does one handle the following EGW statement if believing a lie is the entry point for sin?</vt:lpstr>
      <vt:lpstr>Option Number Three</vt:lpstr>
      <vt:lpstr>Before constructing our scenario, we will need some further statements from EGW and science:</vt:lpstr>
      <vt:lpstr>PowerPoint Presentation</vt:lpstr>
      <vt:lpstr>Secondly, the Devil wanted to have Adam and Eve eat of the TL because it would render them both immortal and eternally under his power.</vt:lpstr>
      <vt:lpstr>PowerPoint Presentation</vt:lpstr>
      <vt:lpstr>PowerPoint Presentation</vt:lpstr>
      <vt:lpstr>PowerPoint Presentation</vt:lpstr>
      <vt:lpstr>Apparently, God removed the pair from the Garden for their own good.  Had they been permitted to stay and eat of the TL’s fruit there would have been no plan of salvation available to redeem them!</vt:lpstr>
      <vt:lpstr>Third, we now look to science to see if it can shed any light that may have in the TKGE’s fruit.</vt:lpstr>
      <vt:lpstr>PowerPoint Presentation</vt:lpstr>
      <vt:lpstr>Now putting everything together:</vt:lpstr>
      <vt:lpstr>PowerPoint Presentation</vt:lpstr>
      <vt:lpstr>PowerPoint Presentation</vt:lpstr>
      <vt:lpstr>PowerPoint Presentation</vt:lpstr>
      <vt:lpstr>PowerPoint Presentation</vt:lpstr>
      <vt:lpstr>PowerPoint Presentation</vt:lpstr>
      <vt:lpstr>Realizing that God has responded with a totally unexpected option (because not only will the Devil’s code be limited in its expression, but God will prevail in the end—Genesis 3:15) and there will be no “dealing for the hostages”, the Devil turns all his energies into destroying God’s handiwork—especially Adam and Eve.  The Devil then sequentially introduces new “models” of MGE’s (RNA) over time, each complimentary and better suited to cause addiction, injury and death, with the intent of totally deranging the human machinery.  In so doing, he strikes back at God.</vt:lpstr>
      <vt:lpstr>PowerPoint Presentation</vt:lpstr>
      <vt:lpstr>In summary, Adam and Eve were tested on the ultimate question:</vt:lpstr>
      <vt:lpstr>PowerPoint Presentation</vt:lpstr>
      <vt:lpstr>extras</vt:lpstr>
      <vt:lpstr>How does one get around this text?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 Webster</dc:creator>
  <cp:lastModifiedBy>M Webster</cp:lastModifiedBy>
  <cp:revision>35</cp:revision>
  <dcterms:created xsi:type="dcterms:W3CDTF">2014-02-17T16:05:04Z</dcterms:created>
  <dcterms:modified xsi:type="dcterms:W3CDTF">2018-08-30T21:37:18Z</dcterms:modified>
</cp:coreProperties>
</file>